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23"/>
  </p:notesMasterIdLst>
  <p:handoutMasterIdLst>
    <p:handoutMasterId r:id="rId24"/>
  </p:handoutMasterIdLst>
  <p:sldIdLst>
    <p:sldId id="329" r:id="rId2"/>
    <p:sldId id="447" r:id="rId3"/>
    <p:sldId id="504" r:id="rId4"/>
    <p:sldId id="449" r:id="rId5"/>
    <p:sldId id="508" r:id="rId6"/>
    <p:sldId id="503" r:id="rId7"/>
    <p:sldId id="452" r:id="rId8"/>
    <p:sldId id="450" r:id="rId9"/>
    <p:sldId id="505" r:id="rId10"/>
    <p:sldId id="501" r:id="rId11"/>
    <p:sldId id="456" r:id="rId12"/>
    <p:sldId id="509" r:id="rId13"/>
    <p:sldId id="511" r:id="rId14"/>
    <p:sldId id="454" r:id="rId15"/>
    <p:sldId id="506" r:id="rId16"/>
    <p:sldId id="507" r:id="rId17"/>
    <p:sldId id="453" r:id="rId18"/>
    <p:sldId id="497" r:id="rId19"/>
    <p:sldId id="499" r:id="rId20"/>
    <p:sldId id="496" r:id="rId21"/>
    <p:sldId id="457" r:id="rId22"/>
  </p:sldIdLst>
  <p:sldSz cx="9144000" cy="7132638"/>
  <p:notesSz cx="7102475" cy="9388475"/>
  <p:defaultTextStyle>
    <a:defPPr>
      <a:defRPr lang="en-US"/>
    </a:defPPr>
    <a:lvl1pPr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4400" kern="1200">
        <a:solidFill>
          <a:srgbClr val="FFFF00"/>
        </a:solidFill>
        <a:latin typeface="Tahoma" panose="020B0604030504040204" pitchFamily="34" charset="0"/>
        <a:ea typeface="+mn-ea"/>
        <a:cs typeface="Arial" panose="020B0604020202020204" pitchFamily="34" charset="0"/>
      </a:defRPr>
    </a:lvl5pPr>
    <a:lvl6pPr marL="22860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6pPr>
    <a:lvl7pPr marL="27432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7pPr>
    <a:lvl8pPr marL="32004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8pPr>
    <a:lvl9pPr marL="3657600" algn="l" defTabSz="914400" rtl="0" eaLnBrk="1" latinLnBrk="0" hangingPunct="1">
      <a:defRPr sz="4400" kern="1200">
        <a:solidFill>
          <a:srgbClr val="FFFF00"/>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0">
          <p15:clr>
            <a:srgbClr val="A4A3A4"/>
          </p15:clr>
        </p15:guide>
        <p15:guide id="2" pos="2879">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Redmond" initials="" lastIdx="8" clrIdx="0"/>
  <p:cmAuthor id="2" name="Cindy Chojnacky" initials="" lastIdx="1" clrIdx="1"/>
  <p:cmAuthor id="3" name="David C Chojnacky" initials="DCC" lastIdx="2" clrIdx="2">
    <p:extLst>
      <p:ext uri="{19B8F6BF-5375-455C-9EA6-DF929625EA0E}">
        <p15:presenceInfo xmlns:p15="http://schemas.microsoft.com/office/powerpoint/2012/main" userId="David C Chojnacky" providerId="None"/>
      </p:ext>
    </p:extLst>
  </p:cmAuthor>
  <p:cmAuthor id="4" name="Microsoft Office User" initials="MOU" lastIdx="3" clrIdx="3">
    <p:extLst>
      <p:ext uri="{19B8F6BF-5375-455C-9EA6-DF929625EA0E}">
        <p15:presenceInfo xmlns:p15="http://schemas.microsoft.com/office/powerpoint/2012/main" userId="Microsoft Office User" providerId="None"/>
      </p:ext>
    </p:extLst>
  </p:cmAuthor>
  <p:cmAuthor id="5" name="Cindy Chojnacky" initials="CC" lastIdx="1" clrIdx="4">
    <p:extLst>
      <p:ext uri="{19B8F6BF-5375-455C-9EA6-DF929625EA0E}">
        <p15:presenceInfo xmlns:p15="http://schemas.microsoft.com/office/powerpoint/2012/main" userId="S::cindyc@wildernessneed.org::683911a3-37f8-4661-849b-15613b6ac1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FF"/>
    <a:srgbClr val="FF0066"/>
    <a:srgbClr val="FFFF66"/>
    <a:srgbClr val="777777"/>
    <a:srgbClr val="FFFF00"/>
    <a:srgbClr val="66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3741" autoAdjust="0"/>
  </p:normalViewPr>
  <p:slideViewPr>
    <p:cSldViewPr>
      <p:cViewPr varScale="1">
        <p:scale>
          <a:sx n="56" d="100"/>
          <a:sy n="56" d="100"/>
        </p:scale>
        <p:origin x="1560" y="32"/>
      </p:cViewPr>
      <p:guideLst>
        <p:guide orient="horz" pos="2150"/>
        <p:guide pos="2879"/>
      </p:guideLst>
    </p:cSldViewPr>
  </p:slideViewPr>
  <p:outlineViewPr>
    <p:cViewPr>
      <p:scale>
        <a:sx n="33" d="100"/>
        <a:sy n="33" d="100"/>
      </p:scale>
      <p:origin x="0" y="-13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0" y="-113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hojnacky" userId="2f20d127-ac52-4675-b05f-cfca27abf1d4" providerId="ADAL" clId="{C1066145-0F36-455D-9C09-7141991DB5F8}"/>
    <pc:docChg chg="undo custSel modSld">
      <pc:chgData name="David Chojnacky" userId="2f20d127-ac52-4675-b05f-cfca27abf1d4" providerId="ADAL" clId="{C1066145-0F36-455D-9C09-7141991DB5F8}" dt="2024-08-29T14:28:46.151" v="772" actId="20577"/>
      <pc:docMkLst>
        <pc:docMk/>
      </pc:docMkLst>
      <pc:sldChg chg="modNotesTx">
        <pc:chgData name="David Chojnacky" userId="2f20d127-ac52-4675-b05f-cfca27abf1d4" providerId="ADAL" clId="{C1066145-0F36-455D-9C09-7141991DB5F8}" dt="2024-08-27T20:26:11.449" v="649" actId="20577"/>
        <pc:sldMkLst>
          <pc:docMk/>
          <pc:sldMk cId="0" sldId="329"/>
        </pc:sldMkLst>
      </pc:sldChg>
      <pc:sldChg chg="modNotesTx">
        <pc:chgData name="David Chojnacky" userId="2f20d127-ac52-4675-b05f-cfca27abf1d4" providerId="ADAL" clId="{C1066145-0F36-455D-9C09-7141991DB5F8}" dt="2024-08-27T20:26:53.976" v="655" actId="20577"/>
        <pc:sldMkLst>
          <pc:docMk/>
          <pc:sldMk cId="0" sldId="447"/>
        </pc:sldMkLst>
      </pc:sldChg>
      <pc:sldChg chg="modNotesTx">
        <pc:chgData name="David Chojnacky" userId="2f20d127-ac52-4675-b05f-cfca27abf1d4" providerId="ADAL" clId="{C1066145-0F36-455D-9C09-7141991DB5F8}" dt="2024-08-27T20:28:15.618" v="664" actId="20577"/>
        <pc:sldMkLst>
          <pc:docMk/>
          <pc:sldMk cId="899402097" sldId="449"/>
        </pc:sldMkLst>
      </pc:sldChg>
      <pc:sldChg chg="modNotesTx">
        <pc:chgData name="David Chojnacky" userId="2f20d127-ac52-4675-b05f-cfca27abf1d4" providerId="ADAL" clId="{C1066145-0F36-455D-9C09-7141991DB5F8}" dt="2024-08-27T20:31:28.303" v="708" actId="20577"/>
        <pc:sldMkLst>
          <pc:docMk/>
          <pc:sldMk cId="176094582" sldId="450"/>
        </pc:sldMkLst>
      </pc:sldChg>
      <pc:sldChg chg="modNotesTx">
        <pc:chgData name="David Chojnacky" userId="2f20d127-ac52-4675-b05f-cfca27abf1d4" providerId="ADAL" clId="{C1066145-0F36-455D-9C09-7141991DB5F8}" dt="2024-08-27T20:30:56.818" v="704" actId="20577"/>
        <pc:sldMkLst>
          <pc:docMk/>
          <pc:sldMk cId="1339420939" sldId="452"/>
        </pc:sldMkLst>
      </pc:sldChg>
      <pc:sldChg chg="modNotesTx">
        <pc:chgData name="David Chojnacky" userId="2f20d127-ac52-4675-b05f-cfca27abf1d4" providerId="ADAL" clId="{C1066145-0F36-455D-9C09-7141991DB5F8}" dt="2024-08-27T20:38:04.580" v="751" actId="20577"/>
        <pc:sldMkLst>
          <pc:docMk/>
          <pc:sldMk cId="1195889145" sldId="453"/>
        </pc:sldMkLst>
      </pc:sldChg>
      <pc:sldChg chg="modNotesTx">
        <pc:chgData name="David Chojnacky" userId="2f20d127-ac52-4675-b05f-cfca27abf1d4" providerId="ADAL" clId="{C1066145-0F36-455D-9C09-7141991DB5F8}" dt="2024-08-27T20:36:19.057" v="739" actId="20577"/>
        <pc:sldMkLst>
          <pc:docMk/>
          <pc:sldMk cId="3768894197" sldId="454"/>
        </pc:sldMkLst>
      </pc:sldChg>
      <pc:sldChg chg="modSp mod modNotesTx">
        <pc:chgData name="David Chojnacky" userId="2f20d127-ac52-4675-b05f-cfca27abf1d4" providerId="ADAL" clId="{C1066145-0F36-455D-9C09-7141991DB5F8}" dt="2024-08-27T20:33:28.922" v="727" actId="20577"/>
        <pc:sldMkLst>
          <pc:docMk/>
          <pc:sldMk cId="2492398234" sldId="456"/>
        </pc:sldMkLst>
        <pc:spChg chg="mod">
          <ac:chgData name="David Chojnacky" userId="2f20d127-ac52-4675-b05f-cfca27abf1d4" providerId="ADAL" clId="{C1066145-0F36-455D-9C09-7141991DB5F8}" dt="2024-08-27T14:45:03.027" v="633" actId="20577"/>
          <ac:spMkLst>
            <pc:docMk/>
            <pc:sldMk cId="2492398234" sldId="456"/>
            <ac:spMk id="6" creationId="{25F8A019-9C42-408F-B6CC-1CD112F8A7B1}"/>
          </ac:spMkLst>
        </pc:spChg>
      </pc:sldChg>
      <pc:sldChg chg="modNotesTx">
        <pc:chgData name="David Chojnacky" userId="2f20d127-ac52-4675-b05f-cfca27abf1d4" providerId="ADAL" clId="{C1066145-0F36-455D-9C09-7141991DB5F8}" dt="2024-08-27T20:40:30.286" v="763" actId="20577"/>
        <pc:sldMkLst>
          <pc:docMk/>
          <pc:sldMk cId="0" sldId="457"/>
        </pc:sldMkLst>
      </pc:sldChg>
      <pc:sldChg chg="modNotesTx">
        <pc:chgData name="David Chojnacky" userId="2f20d127-ac52-4675-b05f-cfca27abf1d4" providerId="ADAL" clId="{C1066145-0F36-455D-9C09-7141991DB5F8}" dt="2024-08-27T20:40:04.241" v="760" actId="20577"/>
        <pc:sldMkLst>
          <pc:docMk/>
          <pc:sldMk cId="0" sldId="496"/>
        </pc:sldMkLst>
      </pc:sldChg>
      <pc:sldChg chg="modSp mod modNotesTx">
        <pc:chgData name="David Chojnacky" userId="2f20d127-ac52-4675-b05f-cfca27abf1d4" providerId="ADAL" clId="{C1066145-0F36-455D-9C09-7141991DB5F8}" dt="2024-08-29T14:28:46.151" v="772" actId="20577"/>
        <pc:sldMkLst>
          <pc:docMk/>
          <pc:sldMk cId="237072313" sldId="497"/>
        </pc:sldMkLst>
        <pc:spChg chg="mod">
          <ac:chgData name="David Chojnacky" userId="2f20d127-ac52-4675-b05f-cfca27abf1d4" providerId="ADAL" clId="{C1066145-0F36-455D-9C09-7141991DB5F8}" dt="2024-08-29T14:28:46.151" v="772" actId="20577"/>
          <ac:spMkLst>
            <pc:docMk/>
            <pc:sldMk cId="237072313" sldId="497"/>
            <ac:spMk id="6" creationId="{25F8A019-9C42-408F-B6CC-1CD112F8A7B1}"/>
          </ac:spMkLst>
        </pc:spChg>
        <pc:picChg chg="mod">
          <ac:chgData name="David Chojnacky" userId="2f20d127-ac52-4675-b05f-cfca27abf1d4" providerId="ADAL" clId="{C1066145-0F36-455D-9C09-7141991DB5F8}" dt="2024-08-27T01:00:06.597" v="543" actId="14100"/>
          <ac:picMkLst>
            <pc:docMk/>
            <pc:sldMk cId="237072313" sldId="497"/>
            <ac:picMk id="3" creationId="{FAD90D29-660E-B23C-F2C5-BCD9C4A82FEC}"/>
          </ac:picMkLst>
        </pc:picChg>
        <pc:picChg chg="mod">
          <ac:chgData name="David Chojnacky" userId="2f20d127-ac52-4675-b05f-cfca27abf1d4" providerId="ADAL" clId="{C1066145-0F36-455D-9C09-7141991DB5F8}" dt="2024-08-27T01:00:39.249" v="548" actId="1076"/>
          <ac:picMkLst>
            <pc:docMk/>
            <pc:sldMk cId="237072313" sldId="497"/>
            <ac:picMk id="7" creationId="{84309FFB-DE55-758B-37B6-E603397ABB0F}"/>
          </ac:picMkLst>
        </pc:picChg>
        <pc:picChg chg="mod">
          <ac:chgData name="David Chojnacky" userId="2f20d127-ac52-4675-b05f-cfca27abf1d4" providerId="ADAL" clId="{C1066145-0F36-455D-9C09-7141991DB5F8}" dt="2024-08-27T01:03:52.761" v="576" actId="1076"/>
          <ac:picMkLst>
            <pc:docMk/>
            <pc:sldMk cId="237072313" sldId="497"/>
            <ac:picMk id="10" creationId="{44CFEFC5-3037-ADCF-B1ED-C290ECB23A53}"/>
          </ac:picMkLst>
        </pc:picChg>
      </pc:sldChg>
      <pc:sldChg chg="modSp mod modNotesTx">
        <pc:chgData name="David Chojnacky" userId="2f20d127-ac52-4675-b05f-cfca27abf1d4" providerId="ADAL" clId="{C1066145-0F36-455D-9C09-7141991DB5F8}" dt="2024-08-27T20:39:42.255" v="757" actId="20577"/>
        <pc:sldMkLst>
          <pc:docMk/>
          <pc:sldMk cId="1915385291" sldId="499"/>
        </pc:sldMkLst>
        <pc:spChg chg="mod">
          <ac:chgData name="David Chojnacky" userId="2f20d127-ac52-4675-b05f-cfca27abf1d4" providerId="ADAL" clId="{C1066145-0F36-455D-9C09-7141991DB5F8}" dt="2024-08-27T20:22:27.189" v="644" actId="20577"/>
          <ac:spMkLst>
            <pc:docMk/>
            <pc:sldMk cId="1915385291" sldId="499"/>
            <ac:spMk id="500738" creationId="{7F677952-6A31-4A14-A52D-3B5B077E715F}"/>
          </ac:spMkLst>
        </pc:spChg>
      </pc:sldChg>
      <pc:sldChg chg="modSp mod modNotesTx">
        <pc:chgData name="David Chojnacky" userId="2f20d127-ac52-4675-b05f-cfca27abf1d4" providerId="ADAL" clId="{C1066145-0F36-455D-9C09-7141991DB5F8}" dt="2024-08-27T20:32:58.719" v="723" actId="20577"/>
        <pc:sldMkLst>
          <pc:docMk/>
          <pc:sldMk cId="3190184941" sldId="501"/>
        </pc:sldMkLst>
        <pc:spChg chg="mod">
          <ac:chgData name="David Chojnacky" userId="2f20d127-ac52-4675-b05f-cfca27abf1d4" providerId="ADAL" clId="{C1066145-0F36-455D-9C09-7141991DB5F8}" dt="2024-08-27T14:41:38.162" v="579" actId="20577"/>
          <ac:spMkLst>
            <pc:docMk/>
            <pc:sldMk cId="3190184941" sldId="501"/>
            <ac:spMk id="6" creationId="{D1E824CE-3D05-4ED6-82C2-749DE13B3B49}"/>
          </ac:spMkLst>
        </pc:spChg>
      </pc:sldChg>
      <pc:sldChg chg="modNotesTx">
        <pc:chgData name="David Chojnacky" userId="2f20d127-ac52-4675-b05f-cfca27abf1d4" providerId="ADAL" clId="{C1066145-0F36-455D-9C09-7141991DB5F8}" dt="2024-08-27T20:29:54.160" v="674" actId="20577"/>
        <pc:sldMkLst>
          <pc:docMk/>
          <pc:sldMk cId="596137375" sldId="503"/>
        </pc:sldMkLst>
      </pc:sldChg>
      <pc:sldChg chg="modNotesTx">
        <pc:chgData name="David Chojnacky" userId="2f20d127-ac52-4675-b05f-cfca27abf1d4" providerId="ADAL" clId="{C1066145-0F36-455D-9C09-7141991DB5F8}" dt="2024-08-27T20:27:35.837" v="659" actId="20577"/>
        <pc:sldMkLst>
          <pc:docMk/>
          <pc:sldMk cId="1404365310" sldId="504"/>
        </pc:sldMkLst>
      </pc:sldChg>
      <pc:sldChg chg="modNotesTx">
        <pc:chgData name="David Chojnacky" userId="2f20d127-ac52-4675-b05f-cfca27abf1d4" providerId="ADAL" clId="{C1066145-0F36-455D-9C09-7141991DB5F8}" dt="2024-08-27T20:32:01.796" v="714" actId="20577"/>
        <pc:sldMkLst>
          <pc:docMk/>
          <pc:sldMk cId="1155785908" sldId="505"/>
        </pc:sldMkLst>
      </pc:sldChg>
      <pc:sldChg chg="modSp mod modNotesTx">
        <pc:chgData name="David Chojnacky" userId="2f20d127-ac52-4675-b05f-cfca27abf1d4" providerId="ADAL" clId="{C1066145-0F36-455D-9C09-7141991DB5F8}" dt="2024-08-27T20:36:55" v="743" actId="20577"/>
        <pc:sldMkLst>
          <pc:docMk/>
          <pc:sldMk cId="543653816" sldId="506"/>
        </pc:sldMkLst>
        <pc:spChg chg="mod">
          <ac:chgData name="David Chojnacky" userId="2f20d127-ac52-4675-b05f-cfca27abf1d4" providerId="ADAL" clId="{C1066145-0F36-455D-9C09-7141991DB5F8}" dt="2024-08-27T20:24:52.382" v="645" actId="6549"/>
          <ac:spMkLst>
            <pc:docMk/>
            <pc:sldMk cId="543653816" sldId="506"/>
            <ac:spMk id="8" creationId="{E0ED2135-13CF-4DE5-BF33-6FA630D9093A}"/>
          </ac:spMkLst>
        </pc:spChg>
      </pc:sldChg>
      <pc:sldChg chg="modNotesTx">
        <pc:chgData name="David Chojnacky" userId="2f20d127-ac52-4675-b05f-cfca27abf1d4" providerId="ADAL" clId="{C1066145-0F36-455D-9C09-7141991DB5F8}" dt="2024-08-27T20:37:22.389" v="747" actId="20577"/>
        <pc:sldMkLst>
          <pc:docMk/>
          <pc:sldMk cId="3044061489" sldId="507"/>
        </pc:sldMkLst>
      </pc:sldChg>
      <pc:sldChg chg="modNotesTx">
        <pc:chgData name="David Chojnacky" userId="2f20d127-ac52-4675-b05f-cfca27abf1d4" providerId="ADAL" clId="{C1066145-0F36-455D-9C09-7141991DB5F8}" dt="2024-08-27T20:29:05.437" v="667" actId="20577"/>
        <pc:sldMkLst>
          <pc:docMk/>
          <pc:sldMk cId="505989012" sldId="508"/>
        </pc:sldMkLst>
      </pc:sldChg>
      <pc:sldChg chg="modNotesTx">
        <pc:chgData name="David Chojnacky" userId="2f20d127-ac52-4675-b05f-cfca27abf1d4" providerId="ADAL" clId="{C1066145-0F36-455D-9C09-7141991DB5F8}" dt="2024-08-27T20:34:18.819" v="733" actId="20577"/>
        <pc:sldMkLst>
          <pc:docMk/>
          <pc:sldMk cId="2693598257" sldId="509"/>
        </pc:sldMkLst>
      </pc:sldChg>
      <pc:sldChg chg="addSp delSp modSp mod modNotesTx">
        <pc:chgData name="David Chojnacky" userId="2f20d127-ac52-4675-b05f-cfca27abf1d4" providerId="ADAL" clId="{C1066145-0F36-455D-9C09-7141991DB5F8}" dt="2024-08-27T20:35:37.517" v="735"/>
        <pc:sldMkLst>
          <pc:docMk/>
          <pc:sldMk cId="3454167576" sldId="511"/>
        </pc:sldMkLst>
        <pc:spChg chg="mod">
          <ac:chgData name="David Chojnacky" userId="2f20d127-ac52-4675-b05f-cfca27abf1d4" providerId="ADAL" clId="{C1066145-0F36-455D-9C09-7141991DB5F8}" dt="2024-08-27T00:55:46.342" v="442" actId="14100"/>
          <ac:spMkLst>
            <pc:docMk/>
            <pc:sldMk cId="3454167576" sldId="511"/>
            <ac:spMk id="6" creationId="{25F8A019-9C42-408F-B6CC-1CD112F8A7B1}"/>
          </ac:spMkLst>
        </pc:spChg>
        <pc:spChg chg="add del mod">
          <ac:chgData name="David Chojnacky" userId="2f20d127-ac52-4675-b05f-cfca27abf1d4" providerId="ADAL" clId="{C1066145-0F36-455D-9C09-7141991DB5F8}" dt="2024-08-27T00:56:40.657" v="445" actId="1076"/>
          <ac:spMkLst>
            <pc:docMk/>
            <pc:sldMk cId="3454167576" sldId="511"/>
            <ac:spMk id="7" creationId="{1072FCB8-1628-058B-7CA9-59394AC52BD3}"/>
          </ac:spMkLst>
        </pc:spChg>
        <pc:picChg chg="mod">
          <ac:chgData name="David Chojnacky" userId="2f20d127-ac52-4675-b05f-cfca27abf1d4" providerId="ADAL" clId="{C1066145-0F36-455D-9C09-7141991DB5F8}" dt="2024-08-27T00:54:26.881" v="434" actId="1076"/>
          <ac:picMkLst>
            <pc:docMk/>
            <pc:sldMk cId="3454167576" sldId="511"/>
            <ac:picMk id="4" creationId="{6DB62E4C-077E-02A7-26F3-9513D1C874DE}"/>
          </ac:picMkLst>
        </pc:picChg>
        <pc:picChg chg="mod">
          <ac:chgData name="David Chojnacky" userId="2f20d127-ac52-4675-b05f-cfca27abf1d4" providerId="ADAL" clId="{C1066145-0F36-455D-9C09-7141991DB5F8}" dt="2024-08-27T00:55:50.539" v="443" actId="14100"/>
          <ac:picMkLst>
            <pc:docMk/>
            <pc:sldMk cId="3454167576" sldId="511"/>
            <ac:picMk id="10" creationId="{E1BC0FC9-2562-0A89-5D8C-33F0828147A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2-28T11:45:43.080" idx="2">
    <p:pos x="4588" y="4466"/>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DDCDEFB-DEF5-414E-B474-7C2534BD9733}"/>
              </a:ext>
            </a:extLst>
          </p:cNvPr>
          <p:cNvSpPr>
            <a:spLocks noGrp="1" noChangeArrowheads="1"/>
          </p:cNvSpPr>
          <p:nvPr>
            <p:ph type="hdr" sz="quarter"/>
          </p:nvPr>
        </p:nvSpPr>
        <p:spPr bwMode="auto">
          <a:xfrm>
            <a:off x="0" y="1"/>
            <a:ext cx="3078058" cy="475998"/>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38915" name="Rectangle 3">
            <a:extLst>
              <a:ext uri="{FF2B5EF4-FFF2-40B4-BE49-F238E27FC236}">
                <a16:creationId xmlns:a16="http://schemas.microsoft.com/office/drawing/2014/main" id="{7EB951CC-23E9-40F4-91DD-927426F7B922}"/>
              </a:ext>
            </a:extLst>
          </p:cNvPr>
          <p:cNvSpPr>
            <a:spLocks noGrp="1" noChangeArrowheads="1"/>
          </p:cNvSpPr>
          <p:nvPr>
            <p:ph type="dt" sz="quarter" idx="1"/>
          </p:nvPr>
        </p:nvSpPr>
        <p:spPr bwMode="auto">
          <a:xfrm>
            <a:off x="4024417" y="1"/>
            <a:ext cx="3078058" cy="475998"/>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0" hangingPunct="0">
              <a:defRPr sz="1200">
                <a:solidFill>
                  <a:schemeClr val="tx1"/>
                </a:solidFill>
                <a:effectLst/>
                <a:latin typeface="Times New Roman" pitchFamily="18" charset="0"/>
                <a:cs typeface="+mn-cs"/>
              </a:defRPr>
            </a:lvl1pPr>
          </a:lstStyle>
          <a:p>
            <a:pPr>
              <a:defRPr/>
            </a:pPr>
            <a:endParaRPr lang="en-US"/>
          </a:p>
        </p:txBody>
      </p:sp>
      <p:sp>
        <p:nvSpPr>
          <p:cNvPr id="38916" name="Rectangle 4">
            <a:extLst>
              <a:ext uri="{FF2B5EF4-FFF2-40B4-BE49-F238E27FC236}">
                <a16:creationId xmlns:a16="http://schemas.microsoft.com/office/drawing/2014/main" id="{588A67C2-D63F-49B1-9F98-7AF5EDD3E3CD}"/>
              </a:ext>
            </a:extLst>
          </p:cNvPr>
          <p:cNvSpPr>
            <a:spLocks noGrp="1" noChangeArrowheads="1"/>
          </p:cNvSpPr>
          <p:nvPr>
            <p:ph type="ftr" sz="quarter" idx="2"/>
          </p:nvPr>
        </p:nvSpPr>
        <p:spPr bwMode="auto">
          <a:xfrm>
            <a:off x="0" y="8954086"/>
            <a:ext cx="3078058" cy="39611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38917" name="Rectangle 5">
            <a:extLst>
              <a:ext uri="{FF2B5EF4-FFF2-40B4-BE49-F238E27FC236}">
                <a16:creationId xmlns:a16="http://schemas.microsoft.com/office/drawing/2014/main" id="{841F297E-4518-4BF0-AC74-780D1327E1AF}"/>
              </a:ext>
            </a:extLst>
          </p:cNvPr>
          <p:cNvSpPr>
            <a:spLocks noGrp="1" noChangeArrowheads="1"/>
          </p:cNvSpPr>
          <p:nvPr>
            <p:ph type="sldNum" sz="quarter" idx="3"/>
          </p:nvPr>
        </p:nvSpPr>
        <p:spPr bwMode="auto">
          <a:xfrm>
            <a:off x="4024417" y="8954086"/>
            <a:ext cx="3078058" cy="39611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pPr>
              <a:defRPr/>
            </a:pPr>
            <a:fld id="{BA95C59E-0FC1-4D7C-A136-47A98D63E54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7608E4C-D32B-4922-B9B6-877D7BD3296A}"/>
              </a:ext>
            </a:extLst>
          </p:cNvPr>
          <p:cNvSpPr>
            <a:spLocks noGrp="1" noChangeArrowheads="1"/>
          </p:cNvSpPr>
          <p:nvPr>
            <p:ph type="hdr" sz="quarter"/>
          </p:nvPr>
        </p:nvSpPr>
        <p:spPr bwMode="auto">
          <a:xfrm>
            <a:off x="0" y="1"/>
            <a:ext cx="3078058" cy="475998"/>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69635" name="Rectangle 3">
            <a:extLst>
              <a:ext uri="{FF2B5EF4-FFF2-40B4-BE49-F238E27FC236}">
                <a16:creationId xmlns:a16="http://schemas.microsoft.com/office/drawing/2014/main" id="{0F79FD1A-49A9-45A7-86F6-3AF211055BE1}"/>
              </a:ext>
            </a:extLst>
          </p:cNvPr>
          <p:cNvSpPr>
            <a:spLocks noGrp="1" noChangeArrowheads="1"/>
          </p:cNvSpPr>
          <p:nvPr>
            <p:ph type="dt" idx="1"/>
          </p:nvPr>
        </p:nvSpPr>
        <p:spPr bwMode="auto">
          <a:xfrm>
            <a:off x="4024417" y="1"/>
            <a:ext cx="3078058" cy="475998"/>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0" hangingPunct="0">
              <a:defRPr sz="1200">
                <a:solidFill>
                  <a:schemeClr val="tx1"/>
                </a:solidFill>
                <a:effectLst/>
                <a:latin typeface="Times New Roman" pitchFamily="18" charset="0"/>
                <a:cs typeface="+mn-cs"/>
              </a:defRPr>
            </a:lvl1pPr>
          </a:lstStyle>
          <a:p>
            <a:pPr>
              <a:defRPr/>
            </a:pPr>
            <a:endParaRPr lang="en-US"/>
          </a:p>
        </p:txBody>
      </p:sp>
      <p:sp>
        <p:nvSpPr>
          <p:cNvPr id="2052" name="Rectangle 4">
            <a:extLst>
              <a:ext uri="{FF2B5EF4-FFF2-40B4-BE49-F238E27FC236}">
                <a16:creationId xmlns:a16="http://schemas.microsoft.com/office/drawing/2014/main" id="{15C44123-C9D0-49FB-BFF9-4FD35BE7B484}"/>
              </a:ext>
            </a:extLst>
          </p:cNvPr>
          <p:cNvSpPr>
            <a:spLocks noGrp="1" noRot="1" noChangeAspect="1" noChangeArrowheads="1" noTextEdit="1"/>
          </p:cNvSpPr>
          <p:nvPr>
            <p:ph type="sldImg" idx="2"/>
          </p:nvPr>
        </p:nvSpPr>
        <p:spPr bwMode="auto">
          <a:xfrm>
            <a:off x="1317625" y="712788"/>
            <a:ext cx="44704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A5FD24E9-D565-4BD3-8A72-484A479162D3}"/>
              </a:ext>
            </a:extLst>
          </p:cNvPr>
          <p:cNvSpPr>
            <a:spLocks noGrp="1" noChangeArrowheads="1"/>
          </p:cNvSpPr>
          <p:nvPr>
            <p:ph type="body" sz="quarter" idx="3"/>
          </p:nvPr>
        </p:nvSpPr>
        <p:spPr bwMode="auto">
          <a:xfrm>
            <a:off x="946361" y="4435435"/>
            <a:ext cx="5209756" cy="4280652"/>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26B8BECE-3312-4DD6-B4AE-B44BE5909D0F}"/>
              </a:ext>
            </a:extLst>
          </p:cNvPr>
          <p:cNvSpPr>
            <a:spLocks noGrp="1" noChangeArrowheads="1"/>
          </p:cNvSpPr>
          <p:nvPr>
            <p:ph type="ftr" sz="quarter" idx="4"/>
          </p:nvPr>
        </p:nvSpPr>
        <p:spPr bwMode="auto">
          <a:xfrm>
            <a:off x="0" y="8954086"/>
            <a:ext cx="3078058" cy="39611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l" eaLnBrk="0" hangingPunct="0">
              <a:defRPr sz="1200">
                <a:solidFill>
                  <a:schemeClr val="tx1"/>
                </a:solidFill>
                <a:effectLst/>
                <a:latin typeface="Times New Roman" pitchFamily="18" charset="0"/>
                <a:cs typeface="+mn-cs"/>
              </a:defRPr>
            </a:lvl1pPr>
          </a:lstStyle>
          <a:p>
            <a:pPr>
              <a:defRPr/>
            </a:pPr>
            <a:endParaRPr lang="en-US"/>
          </a:p>
        </p:txBody>
      </p:sp>
      <p:sp>
        <p:nvSpPr>
          <p:cNvPr id="69639" name="Rectangle 7">
            <a:extLst>
              <a:ext uri="{FF2B5EF4-FFF2-40B4-BE49-F238E27FC236}">
                <a16:creationId xmlns:a16="http://schemas.microsoft.com/office/drawing/2014/main" id="{EA31AECE-F9ED-4358-8733-B926D1FC2F82}"/>
              </a:ext>
            </a:extLst>
          </p:cNvPr>
          <p:cNvSpPr>
            <a:spLocks noGrp="1" noChangeArrowheads="1"/>
          </p:cNvSpPr>
          <p:nvPr>
            <p:ph type="sldNum" sz="quarter" idx="5"/>
          </p:nvPr>
        </p:nvSpPr>
        <p:spPr bwMode="auto">
          <a:xfrm>
            <a:off x="4024417" y="8954086"/>
            <a:ext cx="3078058" cy="39611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pPr>
              <a:defRPr/>
            </a:pPr>
            <a:fld id="{6FF11B73-E63B-411D-87D7-26AD9770AE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44D3B0A-FF80-4D7A-A3AD-F3A48829097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28DC26D9-DF86-463A-BB8B-2A91EAB6432E}"/>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1…Introduction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 we are David and Cindy Chojnacky from the USA and affiliated with The Wilderness Need Association, a non-profit we started in 2018.</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want to talk about wilderness spirituality…and our view that a spiritual journey requires a path.</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Although the 1964 Wilderness Act does not include the term “spiritual”—the Act itself blended many political, religious, and cultural meanings into deep</a:t>
            </a:r>
            <a:r>
              <a:rPr lang="en-US" sz="1800" dirty="0">
                <a:solidFill>
                  <a:srgbClr val="4F81BD"/>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personal convictions about wilderness.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Many writers have associated Almighty, Divine, or God with wilderness. Everyday people also report spiritual connections to wilderness.</a:t>
            </a:r>
          </a:p>
        </p:txBody>
      </p:sp>
      <p:sp>
        <p:nvSpPr>
          <p:cNvPr id="5124" name="Slide Number Placeholder 3">
            <a:extLst>
              <a:ext uri="{FF2B5EF4-FFF2-40B4-BE49-F238E27FC236}">
                <a16:creationId xmlns:a16="http://schemas.microsoft.com/office/drawing/2014/main" id="{556477B0-5872-4B22-BC25-A9B17470CB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DEF018B5-ECE8-4272-A09A-2B561D7EB820}" type="slidenum">
              <a:rPr lang="en-US" altLang="en-US" sz="120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10…Our Finding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Recently we have backpacked in 91 wilderness areas across 14 states on “trails of sorts” in many cases.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From our experience, most wilderness </a:t>
            </a:r>
            <a:r>
              <a:rPr lang="en-US" sz="1800" b="1" u="sng" dirty="0">
                <a:effectLst/>
                <a:latin typeface="Times New Roman" panose="02020603050405020304" pitchFamily="18" charset="0"/>
                <a:ea typeface="Times New Roman" panose="02020603050405020304" pitchFamily="18" charset="0"/>
              </a:rPr>
              <a:t>acreage</a:t>
            </a:r>
            <a:r>
              <a:rPr lang="en-US" sz="1800" dirty="0">
                <a:effectLst/>
                <a:latin typeface="Times New Roman" panose="02020603050405020304" pitchFamily="18" charset="0"/>
                <a:ea typeface="Times New Roman" panose="02020603050405020304" pitchFamily="18" charset="0"/>
              </a:rPr>
              <a:t> is rarely visited—</a:t>
            </a:r>
            <a:r>
              <a:rPr lang="en-US" sz="1800" b="1" dirty="0">
                <a:effectLst/>
                <a:latin typeface="Times New Roman" panose="02020603050405020304" pitchFamily="18" charset="0"/>
                <a:ea typeface="Times New Roman" panose="02020603050405020304" pitchFamily="18" charset="0"/>
              </a:rPr>
              <a:t>AND </a:t>
            </a:r>
            <a:r>
              <a:rPr lang="en-US" sz="1800" dirty="0">
                <a:effectLst/>
                <a:latin typeface="Times New Roman" panose="02020603050405020304" pitchFamily="18" charset="0"/>
                <a:ea typeface="Times New Roman" panose="02020603050405020304" pitchFamily="18" charset="0"/>
              </a:rPr>
              <a:t>a few places are over-visited.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 call this the </a:t>
            </a:r>
            <a:r>
              <a:rPr lang="en-US" sz="1800" i="1" dirty="0">
                <a:effectLst/>
                <a:latin typeface="Times New Roman" panose="02020603050405020304" pitchFamily="18" charset="0"/>
                <a:ea typeface="Times New Roman" panose="02020603050405020304" pitchFamily="18" charset="0"/>
              </a:rPr>
              <a:t>Solitude-to-Trails Inverse</a:t>
            </a:r>
            <a:r>
              <a:rPr lang="en-US" sz="1800" dirty="0">
                <a:effectLst/>
                <a:latin typeface="Times New Roman" panose="02020603050405020304" pitchFamily="18" charset="0"/>
                <a:ea typeface="Times New Roman" panose="02020603050405020304" pitchFamily="18" charset="0"/>
              </a:rPr>
              <a:t>: people flock to a few areas where information and trails are good, resulting in loving these places to death; but where trails and information are poor—no people.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Furthermore, we have found most wilderness users are day hikers to popular places.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More serious backpackers are shifting to thru-hikes on well-marked trails that skirt wilderness.</a:t>
            </a: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a:solidFill>
                  <a:schemeClr val="tx1"/>
                </a:solidFill>
                <a:latin typeface="Times New Roman" panose="02020603050405020304" pitchFamily="18" charset="0"/>
              </a:rPr>
              <a:pPr/>
              <a:t>10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2380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11…Wilderness Management Helped Create Use Problems</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think wilderness management agencies have helped create wilderness use problems.</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None of the 4 agencies responsible for wilderness were very supportive of 1964 Wilderness Act, because their missions and culture were established years prior.</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Park Service &amp; Forest Service actually opposed 1964 Wilderness Act, while BLM and Fish &amp; Wildlife Service had no lands in original Act.</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Interpretation of Wilderness Act is also a problem…Cindy—more </a:t>
            </a:r>
            <a:r>
              <a:rPr lang="en-US" sz="1800" u="sng" dirty="0">
                <a:effectLst/>
                <a:latin typeface="Times New Roman" panose="02020603050405020304" pitchFamily="18" charset="0"/>
                <a:ea typeface="Times New Roman" panose="02020603050405020304" pitchFamily="18" charset="0"/>
              </a:rPr>
              <a:t>versed in policy</a:t>
            </a:r>
            <a:r>
              <a:rPr lang="en-US" sz="1800" dirty="0">
                <a:effectLst/>
                <a:latin typeface="Times New Roman" panose="02020603050405020304" pitchFamily="18" charset="0"/>
                <a:ea typeface="Times New Roman" panose="02020603050405020304" pitchFamily="18" charset="0"/>
              </a:rPr>
              <a:t> than I—will address this in minute.</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7902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solidFill>
                  <a:srgbClr val="3A3A3A"/>
                </a:solidFill>
                <a:effectLst/>
                <a:highlight>
                  <a:srgbClr val="FFFF00"/>
                </a:highlight>
                <a:latin typeface="Times New Roman" panose="02020603050405020304" pitchFamily="18" charset="0"/>
                <a:ea typeface="Times New Roman" panose="02020603050405020304" pitchFamily="18" charset="0"/>
              </a:rPr>
              <a:t>Slide 12…Poor Wilderness Map Info</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Another federal agency—U.S. Geological Survey—used to be gold standard for map information but stopped field-checking for trails in 1992 on its 7.5-minute </a:t>
            </a:r>
            <a:r>
              <a:rPr lang="en-US" sz="1800" dirty="0">
                <a:solidFill>
                  <a:srgbClr val="000000"/>
                </a:solidFill>
                <a:effectLst/>
                <a:latin typeface="Times New Roman" panose="02020603050405020304" pitchFamily="18" charset="0"/>
                <a:ea typeface="Times New Roman" panose="02020603050405020304" pitchFamily="18" charset="0"/>
              </a:rPr>
              <a:t>(1:24,000 scale) maps</a:t>
            </a:r>
            <a:r>
              <a:rPr lang="en-US" sz="1800" dirty="0">
                <a:effectLst/>
                <a:latin typeface="Times New Roman" panose="02020603050405020304" pitchFamily="18" charset="0"/>
                <a:ea typeface="Times New Roman" panose="02020603050405020304" pitchFamily="18" charset="0"/>
              </a:rPr>
              <a:t>; then in 2009 quit putting trails on maps.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Private hi-tech industry &amp; non-profits have somewhat stepped into the map data gap.</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But private business models are too revenue focused to provide comprehensive information and will never replace old USGS maps with single purpose of accurate info.</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Graph from a thesis supports this point; wilderness and economic values opposites.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From my map experience, it takes much GIS effort to </a:t>
            </a:r>
            <a:r>
              <a:rPr lang="en-US" sz="1800" u="sng" dirty="0">
                <a:effectLst/>
                <a:latin typeface="Times New Roman" panose="02020603050405020304" pitchFamily="18" charset="0"/>
                <a:ea typeface="Times New Roman" panose="02020603050405020304" pitchFamily="18" charset="0"/>
              </a:rPr>
              <a:t>obtain</a:t>
            </a:r>
            <a:r>
              <a:rPr lang="en-US" sz="180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double-check</a:t>
            </a:r>
            <a:r>
              <a:rPr lang="en-US" sz="1800" dirty="0">
                <a:effectLst/>
                <a:latin typeface="Times New Roman" panose="02020603050405020304" pitchFamily="18" charset="0"/>
                <a:ea typeface="Times New Roman" panose="02020603050405020304" pitchFamily="18" charset="0"/>
              </a:rPr>
              <a:t>, and </a:t>
            </a:r>
            <a:r>
              <a:rPr lang="en-US" sz="1800" u="sng" dirty="0">
                <a:effectLst/>
                <a:latin typeface="Times New Roman" panose="02020603050405020304" pitchFamily="18" charset="0"/>
                <a:ea typeface="Times New Roman" panose="02020603050405020304" pitchFamily="18" charset="0"/>
              </a:rPr>
              <a:t>modify</a:t>
            </a:r>
            <a:r>
              <a:rPr lang="en-US" sz="1800" dirty="0">
                <a:effectLst/>
                <a:latin typeface="Times New Roman" panose="02020603050405020304" pitchFamily="18" charset="0"/>
                <a:ea typeface="Times New Roman" panose="02020603050405020304" pitchFamily="18" charset="0"/>
              </a:rPr>
              <a:t> map trail information for long-distance wilderness backpacks; on average, I spend about a half-day planning/preparing for each day on trail!</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Now Cindy will talk about the Wilderness Act and share some stories of what we learned in specific wilderness areas.</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7210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13…Misinterpretation of Wilderness Act</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3A3A3A"/>
                </a:solidFill>
                <a:effectLst/>
                <a:highlight>
                  <a:srgbClr val="FFFFFF"/>
                </a:highlight>
                <a:latin typeface="Times New Roman" panose="02020603050405020304" pitchFamily="18" charset="0"/>
                <a:ea typeface="Times New Roman" panose="02020603050405020304" pitchFamily="18" charset="0"/>
              </a:rPr>
              <a:t>Previous presenters have noted that Wilderness Act came out of a European colonial paradigm—that called potential wilderness “untrammeled” as if humans had never used them. It was also noted that wilderness and protected areas have been enforced with a “fortress conservation mentality.”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3A3A3A"/>
                </a:solidFill>
                <a:effectLst/>
                <a:highlight>
                  <a:srgbClr val="FFFFFF"/>
                </a:highlight>
                <a:latin typeface="Times New Roman" panose="02020603050405020304" pitchFamily="18" charset="0"/>
                <a:ea typeface="Times New Roman" panose="02020603050405020304" pitchFamily="18" charset="0"/>
              </a:rPr>
              <a:t>This viewpoint has dominated wilderness management and advocacy—focusing on maintaining some pure “untrammeled” sanctuary where people are the problem.</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3A3A3A"/>
                </a:solidFill>
                <a:effectLst/>
                <a:highlight>
                  <a:srgbClr val="FFFFFF"/>
                </a:highlight>
                <a:latin typeface="Times New Roman" panose="02020603050405020304" pitchFamily="18" charset="0"/>
                <a:ea typeface="Times New Roman" panose="02020603050405020304" pitchFamily="18" charset="0"/>
              </a:rPr>
              <a:t>The Act actually states that wilderness is to be managed </a:t>
            </a:r>
            <a:r>
              <a:rPr lang="en-US" sz="1800" b="1" dirty="0">
                <a:solidFill>
                  <a:srgbClr val="3A3A3A"/>
                </a:solidFill>
                <a:effectLst/>
                <a:highlight>
                  <a:srgbClr val="FFFFFF"/>
                </a:highlight>
                <a:latin typeface="Times New Roman" panose="02020603050405020304" pitchFamily="18" charset="0"/>
                <a:ea typeface="Times New Roman" panose="02020603050405020304" pitchFamily="18" charset="0"/>
              </a:rPr>
              <a:t>for</a:t>
            </a:r>
            <a:r>
              <a:rPr lang="en-US" sz="1800" dirty="0">
                <a:solidFill>
                  <a:srgbClr val="3A3A3A"/>
                </a:solidFill>
                <a:effectLst/>
                <a:highlight>
                  <a:srgbClr val="FFFFFF"/>
                </a:highlight>
                <a:latin typeface="Times New Roman" panose="02020603050405020304" pitchFamily="18" charset="0"/>
                <a:ea typeface="Times New Roman" panose="02020603050405020304" pitchFamily="18" charset="0"/>
              </a:rPr>
              <a:t> the “use and enjoyment of the American people.” This is the </a:t>
            </a:r>
            <a:r>
              <a:rPr lang="en-US" sz="1800" b="1" dirty="0">
                <a:solidFill>
                  <a:srgbClr val="3A3A3A"/>
                </a:solidFill>
                <a:effectLst/>
                <a:highlight>
                  <a:srgbClr val="FFFFFF"/>
                </a:highlight>
                <a:latin typeface="Times New Roman" panose="02020603050405020304" pitchFamily="18" charset="0"/>
                <a:ea typeface="Times New Roman" panose="02020603050405020304" pitchFamily="18" charset="0"/>
              </a:rPr>
              <a:t>purpose </a:t>
            </a:r>
            <a:r>
              <a:rPr lang="en-US" sz="1800" dirty="0">
                <a:solidFill>
                  <a:srgbClr val="3A3A3A"/>
                </a:solidFill>
                <a:effectLst/>
                <a:highlight>
                  <a:srgbClr val="FFFFFF"/>
                </a:highlight>
                <a:latin typeface="Times New Roman" panose="02020603050405020304" pitchFamily="18" charset="0"/>
                <a:ea typeface="Times New Roman" panose="02020603050405020304" pitchFamily="18" charset="0"/>
              </a:rPr>
              <a:t>of wilderness—for people.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Sawtooth Wilderness, in our backyard, is poster child for misunderstanding Wilderness Act purpose. Sawtooth is well-known &amp; overused with limited trails and only a few flat lakeside campsites</a:t>
            </a: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…Forest Service </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could create more campsites on slopes away from lakes &amp; expand trails by marking the best user-made routes, instead knocks down fire circle rocks and tells visitors to use “firepans”</a:t>
            </a:r>
            <a:r>
              <a:rPr lang="en-US" sz="1800" dirty="0">
                <a:solidFill>
                  <a:srgbClr val="4F81BD"/>
                </a:solidFill>
                <a:effectLst/>
                <a:highlight>
                  <a:srgbClr val="FFFFFF"/>
                </a:highlight>
                <a:latin typeface="Times New Roman" panose="02020603050405020304" pitchFamily="18" charset="0"/>
                <a:ea typeface="Times New Roman" panose="02020603050405020304" pitchFamily="18" charset="0"/>
              </a:rPr>
              <a: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not campfires. I have never seen a “firepan.”</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spcBef>
                <a:spcPts val="0"/>
              </a:spcBef>
              <a:spcAft>
                <a:spcPts val="0"/>
              </a:spcAft>
              <a:buFont typeface="Symbol" panose="05050102010706020507" pitchFamily="18" charset="2"/>
              <a:buNone/>
              <a:tabLst>
                <a:tab pos="235138" algn="l"/>
              </a:tabLst>
            </a:pPr>
            <a:endParaRPr lang="en-US" sz="1900" dirty="0">
              <a:solidFill>
                <a:srgbClr val="FF0000"/>
              </a:solidFill>
              <a:ea typeface="Times New Roman" panose="02020603050405020304" pitchFamily="18" charset="0"/>
            </a:endParaRP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9359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14…Rock &amp; Ice Wilderness Areas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Now some examples from our many recent wilderness experiences…</a:t>
            </a:r>
            <a:r>
              <a:rPr lang="en-US" sz="1800" b="1" dirty="0">
                <a:effectLst/>
                <a:latin typeface="Times New Roman" panose="02020603050405020304" pitchFamily="18" charset="0"/>
                <a:ea typeface="Times New Roman" panose="02020603050405020304" pitchFamily="18" charset="0"/>
              </a:rPr>
              <a:t>mostly trips designed to revisit areas hiked in our younger days</a:t>
            </a:r>
            <a:r>
              <a:rPr lang="en-US" sz="1800" dirty="0">
                <a:effectLst/>
                <a:latin typeface="Times New Roman" panose="02020603050405020304" pitchFamily="18" charset="0"/>
                <a:ea typeface="Times New Roman" panose="02020603050405020304" pitchFamily="18" charset="0"/>
              </a:rPr>
              <a:t>. Given time limits, I will highlight one story for each type of wilderness. I’ll be happy to share war stories about other areas if you catch me after the session.</a:t>
            </a:r>
          </a:p>
          <a:p>
            <a:pPr marL="342900" marR="0" lvl="0" indent="-342900">
              <a:spcBef>
                <a:spcPts val="0"/>
              </a:spcBef>
              <a:spcAft>
                <a:spcPts val="0"/>
              </a:spcAft>
              <a:buFont typeface="Symbol" panose="05050102010706020507" pitchFamily="18" charset="2"/>
              <a:buChar char=""/>
              <a:tabLst>
                <a:tab pos="228600" algn="l"/>
              </a:tabLst>
            </a:pPr>
            <a:r>
              <a:rPr lang="en-US" sz="1800" b="1" dirty="0">
                <a:effectLst/>
                <a:latin typeface="Times New Roman" panose="02020603050405020304" pitchFamily="18" charset="0"/>
                <a:ea typeface="Times New Roman" panose="02020603050405020304" pitchFamily="18" charset="0"/>
              </a:rPr>
              <a:t>John Muir one of 3 wilderness </a:t>
            </a:r>
            <a:r>
              <a:rPr lang="en-US" sz="1800" dirty="0">
                <a:effectLst/>
                <a:latin typeface="Times New Roman" panose="02020603050405020304" pitchFamily="18" charset="0"/>
                <a:ea typeface="Times New Roman" panose="02020603050405020304" pitchFamily="18" charset="0"/>
              </a:rPr>
              <a:t>we visited on loop in Sierras. Only a few days into our trek did we realize part of our loop followed the popular John Muir Trail (JMT).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Met dozens of southbound JMT hikers between Yosemite &amp; Mt. Whitney, </a:t>
            </a:r>
            <a:r>
              <a:rPr lang="en-US" sz="1800" b="1" dirty="0">
                <a:effectLst/>
                <a:latin typeface="Times New Roman" panose="02020603050405020304" pitchFamily="18" charset="0"/>
                <a:ea typeface="Times New Roman" panose="02020603050405020304" pitchFamily="18" charset="0"/>
              </a:rPr>
              <a:t>but very few </a:t>
            </a:r>
            <a:r>
              <a:rPr lang="en-US" sz="1800" dirty="0">
                <a:effectLst/>
                <a:latin typeface="Times New Roman" panose="02020603050405020304" pitchFamily="18" charset="0"/>
                <a:ea typeface="Times New Roman" panose="02020603050405020304" pitchFamily="18" charset="0"/>
              </a:rPr>
              <a:t>on parallel routes like this one</a:t>
            </a:r>
            <a:r>
              <a:rPr lang="en-US" sz="1800" dirty="0">
                <a:solidFill>
                  <a:srgbClr val="4F81BD"/>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5112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15…</a:t>
            </a:r>
            <a:r>
              <a:rPr lang="en-US" sz="1800" b="1" dirty="0" err="1">
                <a:effectLst/>
                <a:highlight>
                  <a:srgbClr val="FFFF00"/>
                </a:highlight>
                <a:latin typeface="Times New Roman" panose="02020603050405020304" pitchFamily="18" charset="0"/>
                <a:ea typeface="Times New Roman" panose="02020603050405020304" pitchFamily="18" charset="0"/>
              </a:rPr>
              <a:t>DesertWilderness</a:t>
            </a:r>
            <a:r>
              <a:rPr lang="en-US" sz="1800" b="1" dirty="0">
                <a:effectLst/>
                <a:highlight>
                  <a:srgbClr val="FFFF00"/>
                </a:highlight>
                <a:latin typeface="Times New Roman" panose="02020603050405020304" pitchFamily="18" charset="0"/>
                <a:ea typeface="Times New Roman" panose="02020603050405020304" pitchFamily="18" charset="0"/>
              </a:rPr>
              <a:t> Areas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I’ll focus on </a:t>
            </a:r>
            <a:r>
              <a:rPr lang="en-US" sz="1800" b="1" dirty="0">
                <a:effectLst/>
                <a:latin typeface="Times New Roman" panose="02020603050405020304" pitchFamily="18" charset="0"/>
                <a:ea typeface="Times New Roman" panose="02020603050405020304" pitchFamily="18" charset="0"/>
              </a:rPr>
              <a:t>Grand Gulch Wilderness Study Area</a:t>
            </a:r>
            <a:r>
              <a:rPr lang="en-US" sz="1800" dirty="0">
                <a:effectLst/>
                <a:latin typeface="Times New Roman" panose="02020603050405020304" pitchFamily="18" charset="0"/>
                <a:ea typeface="Times New Roman" panose="02020603050405020304" pitchFamily="18" charset="0"/>
              </a:rPr>
              <a:t>—managed by Bureau of Land Management—and famous for Ancestral Puebloan ruins.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When we visited in 1980s, BLM had only sketchy trailer; now a brand new visitor center. But no hiking info other than paper handout on finding ruins.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This funnels most visitors into upper canyon for short loop. We later learned from online posts there were other loop options using side canyons—could reduce congestion if people know about these options. </a:t>
            </a: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 met a BLM Wilderness ranger, mainly concerned with knocking down cairns (rock marker) to routes on banks avoiding flooded main canyon, she apparently thought multiple user routes “more wild” than one good route.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9695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16…Forested Wilderness Areas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Western forested wilderness are now more challenging to backpack because of trail damage from recent mega-fires.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For example, </a:t>
            </a:r>
            <a:r>
              <a:rPr lang="en-US" sz="1800" b="1" dirty="0">
                <a:effectLst/>
                <a:latin typeface="Times New Roman" panose="02020603050405020304" pitchFamily="18" charset="0"/>
                <a:ea typeface="Times New Roman" panose="02020603050405020304" pitchFamily="18" charset="0"/>
              </a:rPr>
              <a:t>Frank Church-River of No Return</a:t>
            </a:r>
            <a:r>
              <a:rPr lang="en-US" sz="1800" dirty="0">
                <a:effectLst/>
                <a:latin typeface="Times New Roman" panose="02020603050405020304" pitchFamily="18" charset="0"/>
                <a:ea typeface="Times New Roman" panose="02020603050405020304" pitchFamily="18" charset="0"/>
              </a:rPr>
              <a:t> is losing its huge 2600-mile trail system to downed logs.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Over 10 days, we saw no one except near one access road, people at a fly-in ranch, and the dozens of rafters on the Middle Fork Salmon River.</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563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17…Eastern U.S. Wilderness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Little federal land in eastern U.S., but these offer rare glimpse of </a:t>
            </a:r>
            <a:r>
              <a:rPr lang="en-US" sz="1800" b="1" dirty="0">
                <a:effectLst/>
                <a:latin typeface="Times New Roman" panose="02020603050405020304" pitchFamily="18" charset="0"/>
                <a:ea typeface="Times New Roman" panose="02020603050405020304" pitchFamily="18" charset="0"/>
              </a:rPr>
              <a:t>eastern U.S. </a:t>
            </a:r>
            <a:r>
              <a:rPr lang="en-US" sz="1800" dirty="0">
                <a:effectLst/>
                <a:latin typeface="Times New Roman" panose="02020603050405020304" pitchFamily="18" charset="0"/>
                <a:ea typeface="Times New Roman" panose="02020603050405020304" pitchFamily="18" charset="0"/>
              </a:rPr>
              <a:t>before development. </a:t>
            </a:r>
          </a:p>
          <a:p>
            <a:pPr marL="342900" marR="0" lvl="0" indent="-342900">
              <a:spcBef>
                <a:spcPts val="0"/>
              </a:spcBef>
              <a:spcAft>
                <a:spcPts val="0"/>
              </a:spcAft>
              <a:buFont typeface="Symbol" panose="05050102010706020507" pitchFamily="18" charset="2"/>
              <a:buChar char=""/>
              <a:tabLst>
                <a:tab pos="228600" algn="l"/>
              </a:tabLst>
            </a:pPr>
            <a:r>
              <a:rPr lang="en-US" sz="1800" b="1" dirty="0">
                <a:effectLst/>
                <a:latin typeface="Times New Roman" panose="02020603050405020304" pitchFamily="18" charset="0"/>
                <a:ea typeface="Times New Roman" panose="02020603050405020304" pitchFamily="18" charset="0"/>
              </a:rPr>
              <a:t>Shenandoah Wilderness</a:t>
            </a:r>
            <a:r>
              <a:rPr lang="en-US" sz="1800" dirty="0">
                <a:effectLst/>
                <a:latin typeface="Times New Roman" panose="02020603050405020304" pitchFamily="18" charset="0"/>
                <a:ea typeface="Times New Roman" panose="02020603050405020304" pitchFamily="18" charset="0"/>
              </a:rPr>
              <a:t> is Virginia’s largest—40 % of Shenandoah NP is wilderness with 500 miles of trails but few backpackers.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Park Service signs and maps focus on day hikes from Skyline Drive on crest of the mountains which draws 5 million annual vehicle visitors. </a:t>
            </a:r>
          </a:p>
          <a:p>
            <a:pPr marL="342900" marR="0" lvl="0" indent="-342900">
              <a:spcBef>
                <a:spcPts val="0"/>
              </a:spcBef>
              <a:spcAft>
                <a:spcPts val="0"/>
              </a:spcAft>
              <a:buFont typeface="Symbol" panose="05050102010706020507" pitchFamily="18" charset="2"/>
              <a:buChar char=""/>
              <a:tabLst>
                <a:tab pos="228600" algn="l"/>
              </a:tabLst>
            </a:pPr>
            <a:r>
              <a:rPr lang="en-US" sz="1800" b="1" dirty="0">
                <a:effectLst/>
                <a:latin typeface="Times New Roman" panose="02020603050405020304" pitchFamily="18" charset="0"/>
                <a:ea typeface="Times New Roman" panose="02020603050405020304" pitchFamily="18" charset="0"/>
              </a:rPr>
              <a:t>Appalachian Trail </a:t>
            </a:r>
            <a:r>
              <a:rPr lang="en-US" sz="1800" dirty="0">
                <a:effectLst/>
                <a:latin typeface="Times New Roman" panose="02020603050405020304" pitchFamily="18" charset="0"/>
                <a:ea typeface="Times New Roman" panose="02020603050405020304" pitchFamily="18" charset="0"/>
              </a:rPr>
              <a:t>follows crest of the park but mostly outside wilderness parallel to Skyline Drive.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We used parts of AT to connect wilderness loops. Our joke was: you would see or hear someone within 3 minutes on the AT but generally solitude when more than a few miles from wilderness boundaries.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4495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18…Wilderness Entity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think trails are needed for undistracted experience of wilderness spirituality. </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But trails are diminishing in many wilderness areas, with fewer overnight visitors and more day hikers and “thru hikers” on the edge of wilderness.</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Perhaps a new Wilderness Entity could refocus on wilderness purpose for visitors while working cooperatively with land management agencies and original indigenous users.</a:t>
            </a:r>
          </a:p>
          <a:p>
            <a:pPr marL="342900" marR="0" lvl="0" indent="-342900">
              <a:spcBef>
                <a:spcPts val="0"/>
              </a:spcBef>
              <a:spcAft>
                <a:spcPts val="0"/>
              </a:spcAft>
              <a:buSzPts val="14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Thru-hike organizations such as Appalachian Trail Conservancy and Pacific Crest Association might be good model. They offer info/support for thru-trail while allowing federal and state management agencies to administer land areas these trails cross.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18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6123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19…Gila Success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 will close with a small-scale model of successful wilderness management for trails on the Gila Wilderness in New Mexico.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 former Forest Service trail crew member—Melissa Green—has partnered with non-profit New Mexico Back Country Horsemen, volunteers, and Forest Service to maintain and restore 100s of miles of Gila Wilderness trails.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Last November, David and I hiked the newly established Gila Centennial Trail that circles and commemorates the nation's oldest wilderness. Most sections are good, some recently improved by Melissa’s work. We lost half a day on last section still damaged from 2012 fire.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photo of me crawling over a log illustrates our point that poor trails strongly “distract” the wilderness visitor.  </a:t>
            </a: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7799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2…Our Background</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have been exploring wild lands for decades! Upper photo is on John Muir Trail—in Sierra’s Kings Canyon Wilderness—on our honeymoon in 1977; on a 2017 revisit, I was captivated again by same rushing chasm on South Fork San Joaquin River.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are not theologians but have long interest in Christian spirituality including contemplative practices.</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B1EC034-EB91-4E36-9693-D505C99301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2DA66D2-A1D1-4A12-9C9C-D7AE2397BD28}"/>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20</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b="1" dirty="0">
                <a:effectLst/>
                <a:highlight>
                  <a:srgbClr val="FFFF00"/>
                </a:highlight>
                <a:latin typeface="Times New Roman" panose="02020603050405020304" pitchFamily="18" charset="0"/>
                <a:ea typeface="Times New Roman" panose="02020603050405020304" pitchFamily="18" charset="0"/>
              </a:rPr>
              <a:t>Bottom Line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Spirituality is rooted in mystery. But there is a draw to wilderness for many people.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Trails are key for an undistracted wilderness spirituality experience.</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But with current wilderness management, will we still provide paths for the next generation? </a:t>
            </a:r>
          </a:p>
        </p:txBody>
      </p:sp>
      <p:sp>
        <p:nvSpPr>
          <p:cNvPr id="31748" name="Slide Number Placeholder 3">
            <a:extLst>
              <a:ext uri="{FF2B5EF4-FFF2-40B4-BE49-F238E27FC236}">
                <a16:creationId xmlns:a16="http://schemas.microsoft.com/office/drawing/2014/main" id="{C7DA42DC-D2AB-47AF-BB77-EB54B9BA0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1C6959BD-D21D-421C-8CC4-7F6ECC7DE118}" type="slidenum">
              <a:rPr lang="en-US" altLang="en-US" sz="1200">
                <a:solidFill>
                  <a:schemeClr val="tx1"/>
                </a:solidFill>
                <a:latin typeface="Times New Roman" panose="02020603050405020304" pitchFamily="18" charset="0"/>
              </a:rPr>
              <a:pPr/>
              <a:t>20</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2A23269-8386-4C82-9228-4DD72E7509C8}"/>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4CEDBDB-CC63-490C-B887-5B80E47B6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21…Questions/Comments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If you have questions or comments we would love to talk afterwards.</a:t>
            </a:r>
          </a:p>
        </p:txBody>
      </p:sp>
      <p:sp>
        <p:nvSpPr>
          <p:cNvPr id="39940" name="Slide Number Placeholder 3">
            <a:extLst>
              <a:ext uri="{FF2B5EF4-FFF2-40B4-BE49-F238E27FC236}">
                <a16:creationId xmlns:a16="http://schemas.microsoft.com/office/drawing/2014/main" id="{6F7D5E09-DDA7-445A-ADF3-BD9E65ECCB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B73AC641-72D3-467F-BCDD-76643BB5C4ED}" type="slidenum">
              <a:rPr lang="en-US" altLang="en-US" sz="1200">
                <a:solidFill>
                  <a:schemeClr val="tx1"/>
                </a:solidFill>
                <a:latin typeface="Times New Roman" panose="02020603050405020304" pitchFamily="18" charset="0"/>
              </a:rPr>
              <a:pPr/>
              <a:t>21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3…We Frame Discussion Around Nagel’s Work</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 used John Nagel’s paper on </a:t>
            </a:r>
            <a:r>
              <a:rPr lang="en-US" sz="1800" i="1" dirty="0">
                <a:effectLst/>
                <a:latin typeface="Times New Roman" panose="02020603050405020304" pitchFamily="18" charset="0"/>
                <a:ea typeface="Times New Roman" panose="02020603050405020304" pitchFamily="18" charset="0"/>
              </a:rPr>
              <a:t>The Spiritual Values of Wilderness</a:t>
            </a:r>
            <a:r>
              <a:rPr lang="en-US" sz="1800" dirty="0">
                <a:effectLst/>
                <a:latin typeface="Times New Roman" panose="02020603050405020304" pitchFamily="18" charset="0"/>
                <a:ea typeface="Times New Roman" panose="02020603050405020304" pitchFamily="18" charset="0"/>
              </a:rPr>
              <a:t> as key background source.</a:t>
            </a:r>
          </a:p>
          <a:p>
            <a:pPr marL="342900" marR="0" lvl="0" indent="-342900">
              <a:spcBef>
                <a:spcPts val="0"/>
              </a:spcBef>
              <a:spcAft>
                <a:spcPts val="0"/>
              </a:spcAft>
              <a:buFont typeface="Symbol" panose="05050102010706020507" pitchFamily="18" charset="2"/>
              <a:buChar char=""/>
            </a:pPr>
            <a:r>
              <a:rPr lang="en-US" sz="1800" dirty="0">
                <a:solidFill>
                  <a:srgbClr val="FF0000"/>
                </a:solidFill>
                <a:effectLst/>
                <a:latin typeface="Times New Roman" panose="02020603050405020304" pitchFamily="18" charset="0"/>
                <a:ea typeface="Times New Roman" panose="02020603050405020304" pitchFamily="18" charset="0"/>
              </a:rPr>
              <a:t>In the interest of time, I am going to skip some of the detail on my slides but if something catches your attention to feel free catch us afterwards.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One of Nagel’s sources made a big deal that early conservation writers used spiritual language but later writers did not…implying that the Wilderness Act lacked spiritual influence.</a:t>
            </a:r>
          </a:p>
          <a:p>
            <a:pPr marL="342900" marR="0" lvl="0" indent="-342900">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rPr>
              <a:t>But</a:t>
            </a:r>
            <a:r>
              <a:rPr lang="en-US" sz="1800" dirty="0">
                <a:effectLst/>
                <a:latin typeface="Times New Roman" panose="02020603050405020304" pitchFamily="18" charset="0"/>
                <a:ea typeface="Times New Roman" panose="02020603050405020304" pitchFamily="18" charset="0"/>
              </a:rPr>
              <a:t> we think these later writers simply avoided the utilitarian jargon of </a:t>
            </a:r>
            <a:r>
              <a:rPr lang="en-US" sz="1800" i="1" dirty="0">
                <a:effectLst/>
                <a:latin typeface="Times New Roman" panose="02020603050405020304" pitchFamily="18" charset="0"/>
                <a:ea typeface="Times New Roman" panose="02020603050405020304" pitchFamily="18" charset="0"/>
              </a:rPr>
              <a:t>cultural Christianity</a:t>
            </a:r>
            <a:r>
              <a:rPr lang="en-US" sz="1800" dirty="0">
                <a:effectLst/>
                <a:latin typeface="Times New Roman" panose="02020603050405020304" pitchFamily="18" charset="0"/>
                <a:ea typeface="Times New Roman" panose="02020603050405020304" pitchFamily="18" charset="0"/>
              </a:rPr>
              <a:t>.</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3498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4…Wolf</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For example, Aldo Leopold kills a wolf; the experience transforms him from thoughtless predator eradication to appreciating a dimension beyond, which we would call spirituality.</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 quote… “We reached the old wolf in time to watch a fierce green fire dying in her eyes. I realized then, and have known ever since, that there was something new to me in those eyes-something known only to her and to the mountain.”  </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823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5…Nagel: “During Wilderness Act”</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 could say a lot about this historic photo of 1964 Wilderness Act signing ranging from bipartisan support to widows of key people that wrote and lobbied for the Act.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But I only quote President Lyndon Johnson, who signed the Act, “If future generations are to remember us with gratitude rather than contempt, we must leave them…a glimpse of the world as it was in the beginning, not just after we got through with it.”</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1689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6…Nagel: “After Wilderness Act”</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After Wilderness Act, Nagel’s main source is Susan Bratton’s book </a:t>
            </a:r>
            <a:r>
              <a:rPr lang="en-US" sz="1800" i="1" dirty="0">
                <a:effectLst/>
                <a:latin typeface="Times New Roman" panose="02020603050405020304" pitchFamily="18" charset="0"/>
                <a:ea typeface="Times New Roman" panose="02020603050405020304" pitchFamily="18" charset="0"/>
              </a:rPr>
              <a:t>Christianity, Wilderness, and Wildlife</a:t>
            </a:r>
            <a:r>
              <a:rPr lang="en-US" sz="18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Bratton elucidates a motif of wilderness concepts woven into sacred Christian texts—missed by most readers of the Bible!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 want to call your attention to my last bullet point…Overall, Bratton finds </a:t>
            </a:r>
            <a:r>
              <a:rPr lang="en-US" sz="1800" b="1" dirty="0">
                <a:effectLst/>
                <a:latin typeface="Times New Roman" panose="02020603050405020304" pitchFamily="18" charset="0"/>
                <a:ea typeface="Times New Roman" panose="02020603050405020304" pitchFamily="18" charset="0"/>
              </a:rPr>
              <a:t>no support</a:t>
            </a:r>
            <a:r>
              <a:rPr lang="en-US" sz="1800" dirty="0">
                <a:effectLst/>
                <a:latin typeface="Times New Roman" panose="02020603050405020304" pitchFamily="18" charset="0"/>
                <a:ea typeface="Times New Roman" panose="02020603050405020304" pitchFamily="18" charset="0"/>
              </a:rPr>
              <a:t> from Christian writings for human right to dominate and exploit the natural world.</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7900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7…Psalms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Now I want to segue to our interest in wilderness trails by using a key Biblical metaphor: </a:t>
            </a:r>
            <a:r>
              <a:rPr lang="en-US" sz="1800" i="1" dirty="0">
                <a:effectLst/>
                <a:latin typeface="Times New Roman" panose="02020603050405020304" pitchFamily="18" charset="0"/>
                <a:ea typeface="Times New Roman" panose="02020603050405020304" pitchFamily="18" charset="0"/>
              </a:rPr>
              <a:t>path</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pathway, </a:t>
            </a:r>
            <a:r>
              <a:rPr lang="en-US" sz="1800" dirty="0">
                <a:effectLst/>
                <a:latin typeface="Times New Roman" panose="02020603050405020304" pitchFamily="18" charset="0"/>
                <a:ea typeface="Times New Roman" panose="02020603050405020304" pitchFamily="18" charset="0"/>
              </a:rPr>
              <a:t>or</a:t>
            </a:r>
            <a:r>
              <a:rPr lang="en-US" sz="1800" i="1" dirty="0">
                <a:effectLst/>
                <a:latin typeface="Times New Roman" panose="02020603050405020304" pitchFamily="18" charset="0"/>
                <a:ea typeface="Times New Roman" panose="02020603050405020304" pitchFamily="18" charset="0"/>
              </a:rPr>
              <a:t> way</a:t>
            </a:r>
            <a:r>
              <a:rPr lang="en-US" sz="1800" dirty="0">
                <a:effectLst/>
                <a:latin typeface="Times New Roman" panose="02020603050405020304" pitchFamily="18" charset="0"/>
                <a:ea typeface="Times New Roman" panose="02020603050405020304" pitchFamily="18" charset="0"/>
              </a:rPr>
              <a:t> found hundreds of times in the Bible—particularly in Old Testament sacred texts.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I focused on Book of Psalms where the “path” metaphor often denoted a well-known direction toward a spiritual objective; ….therefore, walking a </a:t>
            </a:r>
            <a:r>
              <a:rPr lang="en-US" sz="1800" i="1" dirty="0">
                <a:effectLst/>
                <a:latin typeface="Times New Roman" panose="02020603050405020304" pitchFamily="18" charset="0"/>
                <a:ea typeface="Times New Roman" panose="02020603050405020304" pitchFamily="18" charset="0"/>
              </a:rPr>
              <a:t>path </a:t>
            </a:r>
            <a:r>
              <a:rPr lang="en-US" sz="1800" dirty="0">
                <a:effectLst/>
                <a:latin typeface="Times New Roman" panose="02020603050405020304" pitchFamily="18" charset="0"/>
                <a:ea typeface="Times New Roman" panose="02020603050405020304" pitchFamily="18" charset="0"/>
              </a:rPr>
              <a:t>seems intrinsic to spiritual understanding. </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This corroborates with concept of a pilgrimage—commonly defined as a “journey to a sacred place”—practiced by many religions today!</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9144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8…Thru-Hiking &amp; Spiritual Pilgrimage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Two recent master’s theses helped us connect the spiritual journey to growing popularity of thru-hiking</a:t>
            </a:r>
            <a:r>
              <a:rPr lang="en-US" sz="1800" dirty="0">
                <a:solidFill>
                  <a:srgbClr val="4F81BD"/>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 long-distance trail</a:t>
            </a:r>
            <a:r>
              <a:rPr lang="en-US" sz="1800" dirty="0">
                <a:solidFill>
                  <a:srgbClr val="4F81BD"/>
                </a:solidFill>
                <a:effectLst/>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 through wild backcountry.</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Hayes Crowley—writing on the Pacific Crest Trail—</a:t>
            </a:r>
            <a:r>
              <a:rPr lang="en-US" sz="1800" strike="sngStrike" dirty="0">
                <a:solidFill>
                  <a:srgbClr val="4F81BD"/>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recorded many “spiritual” experiences in asking thru-hikers “why they do it.”</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Responses</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included “sacred,” “it changed me," “(I was) looking for a purpose,” and "more myself."</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Anna </a:t>
            </a:r>
            <a:r>
              <a:rPr lang="en-US" sz="1800" dirty="0" err="1">
                <a:effectLst/>
                <a:latin typeface="Times New Roman" panose="02020603050405020304" pitchFamily="18" charset="0"/>
                <a:ea typeface="Times New Roman" panose="02020603050405020304" pitchFamily="18" charset="0"/>
              </a:rPr>
              <a:t>Ptasznik</a:t>
            </a:r>
            <a:r>
              <a:rPr lang="en-US" sz="1800"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Tiz</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nic</a:t>
            </a:r>
            <a:r>
              <a:rPr lang="en-US" sz="1800" dirty="0">
                <a:effectLst/>
                <a:latin typeface="Times New Roman" panose="02020603050405020304" pitchFamily="18" charset="0"/>
                <a:ea typeface="Times New Roman" panose="02020603050405020304" pitchFamily="18" charset="0"/>
              </a:rPr>
              <a:t>) analyzed three popular books to correlate writers’ experiences to pilgrimage concepts on Appalachian, Pacific Crest, and international trails, respectively.</a:t>
            </a: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431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4E3EF6-6199-4219-A12E-7FF02376ABA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F3246E9-4B8F-4A7D-AC0E-CD4D974A8D32}"/>
              </a:ext>
            </a:extLst>
          </p:cNvPr>
          <p:cNvSpPr>
            <a:spLocks noGrp="1"/>
          </p:cNvSpPr>
          <p:nvPr>
            <p:ph type="body" idx="1"/>
          </p:nvPr>
        </p:nvSpPr>
        <p:spPr>
          <a:ln/>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rPr>
              <a:t>Slide 9…Moving to Our Wilderness Experience</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Cindy and I agree with conservation writers and politicians who saw correlation between wilderness and spirituality.</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In meeting thru-hikers, we have found the metaphor </a:t>
            </a:r>
            <a:r>
              <a:rPr lang="en-US" sz="1800" i="1" dirty="0">
                <a:solidFill>
                  <a:srgbClr val="000000"/>
                </a:solidFill>
                <a:effectLst/>
                <a:highlight>
                  <a:srgbClr val="FFFFFF"/>
                </a:highlight>
                <a:latin typeface="Times New Roman" panose="02020603050405020304" pitchFamily="18" charset="0"/>
                <a:ea typeface="Times New Roman" panose="02020603050405020304" pitchFamily="18" charset="0"/>
              </a:rPr>
              <a:t>path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quite appropriate for their serene trail attitude—certainly what one would expect of someone on a spiritual journey.</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BUT there is one problem…wilderness, while a good setting for a spiritual journey, often lacks good “paths.” Trails in wilderness are NOT that highly valued by wilderness advocates or agency managers.</a:t>
            </a:r>
            <a:endParaRPr lang="en-US"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Interestingly, thru-hike trails are often built outside or on boundary of wilderness.</a:t>
            </a:r>
            <a:endParaRPr lang="en-US" sz="1800" dirty="0">
              <a:effectLst/>
              <a:highlight>
                <a:srgbClr val="FFFFFF"/>
              </a:highlight>
              <a:latin typeface="Times New Roman" panose="02020603050405020304" pitchFamily="18" charset="0"/>
              <a:ea typeface="Times New Roman" panose="02020603050405020304" pitchFamily="18" charset="0"/>
            </a:endParaRPr>
          </a:p>
        </p:txBody>
      </p:sp>
      <p:sp>
        <p:nvSpPr>
          <p:cNvPr id="13316" name="Slide Number Placeholder 3">
            <a:extLst>
              <a:ext uri="{FF2B5EF4-FFF2-40B4-BE49-F238E27FC236}">
                <a16:creationId xmlns:a16="http://schemas.microsoft.com/office/drawing/2014/main" id="{88250000-296C-4825-B7AB-7EFB338BCA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rgbClr val="FFFF00"/>
                </a:solidFill>
                <a:latin typeface="Tahoma" panose="020B0604030504040204" pitchFamily="34" charset="0"/>
                <a:cs typeface="Arial" panose="020B0604020202020204" pitchFamily="34" charset="0"/>
              </a:defRPr>
            </a:lvl1pPr>
            <a:lvl2pPr marL="764198" indent="-293922">
              <a:defRPr sz="4500">
                <a:solidFill>
                  <a:srgbClr val="FFFF00"/>
                </a:solidFill>
                <a:latin typeface="Tahoma" panose="020B0604030504040204" pitchFamily="34" charset="0"/>
                <a:cs typeface="Arial" panose="020B0604020202020204" pitchFamily="34" charset="0"/>
              </a:defRPr>
            </a:lvl2pPr>
            <a:lvl3pPr marL="1175690" indent="-235138">
              <a:defRPr sz="4500">
                <a:solidFill>
                  <a:srgbClr val="FFFF00"/>
                </a:solidFill>
                <a:latin typeface="Tahoma" panose="020B0604030504040204" pitchFamily="34" charset="0"/>
                <a:cs typeface="Arial" panose="020B0604020202020204" pitchFamily="34" charset="0"/>
              </a:defRPr>
            </a:lvl3pPr>
            <a:lvl4pPr marL="1645966" indent="-235138">
              <a:defRPr sz="4500">
                <a:solidFill>
                  <a:srgbClr val="FFFF00"/>
                </a:solidFill>
                <a:latin typeface="Tahoma" panose="020B0604030504040204" pitchFamily="34" charset="0"/>
                <a:cs typeface="Arial" panose="020B0604020202020204" pitchFamily="34" charset="0"/>
              </a:defRPr>
            </a:lvl4pPr>
            <a:lvl5pPr marL="2116242" indent="-235138">
              <a:defRPr sz="4500">
                <a:solidFill>
                  <a:srgbClr val="FFFF00"/>
                </a:solidFill>
                <a:latin typeface="Tahoma" panose="020B0604030504040204" pitchFamily="34" charset="0"/>
                <a:cs typeface="Arial" panose="020B0604020202020204" pitchFamily="34" charset="0"/>
              </a:defRPr>
            </a:lvl5pPr>
            <a:lvl6pPr marL="2586518"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6pPr>
            <a:lvl7pPr marL="3056793"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7pPr>
            <a:lvl8pPr marL="3527069"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8pPr>
            <a:lvl9pPr marL="3997345" indent="-235138" eaLnBrk="0" fontAlgn="base" hangingPunct="0">
              <a:spcBef>
                <a:spcPct val="0"/>
              </a:spcBef>
              <a:spcAft>
                <a:spcPct val="0"/>
              </a:spcAft>
              <a:defRPr sz="4500">
                <a:solidFill>
                  <a:srgbClr val="FFFF00"/>
                </a:solidFill>
                <a:latin typeface="Tahoma" panose="020B0604030504040204" pitchFamily="34" charset="0"/>
                <a:cs typeface="Arial" panose="020B0604020202020204" pitchFamily="34" charset="0"/>
              </a:defRPr>
            </a:lvl9pPr>
          </a:lstStyle>
          <a:p>
            <a:fld id="{F7C9E725-BD10-4F1F-B1F8-B7550D9D475A}" type="slidenum">
              <a:rPr lang="en-US" altLang="en-US" sz="120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6745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sz="quarter"/>
          </p:nvPr>
        </p:nvSpPr>
        <p:spPr>
          <a:xfrm>
            <a:off x="685800" y="1743078"/>
            <a:ext cx="7772400" cy="1901825"/>
          </a:xfrm>
        </p:spPr>
        <p:txBody>
          <a:bodyPr/>
          <a:lstStyle>
            <a:lvl1pP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4041775"/>
            <a:ext cx="6400800" cy="182245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F59F09D0-DDAC-4D66-94F9-925A8D3C91F5}"/>
              </a:ext>
            </a:extLst>
          </p:cNvPr>
          <p:cNvSpPr>
            <a:spLocks noGrp="1" noChangeArrowheads="1"/>
          </p:cNvSpPr>
          <p:nvPr>
            <p:ph type="dt" sz="half" idx="10"/>
          </p:nvPr>
        </p:nvSpPr>
        <p:spPr>
          <a:ln/>
        </p:spPr>
        <p:txBody>
          <a:bodyPr/>
          <a:lstStyle>
            <a:lvl1pPr>
              <a:defRPr/>
            </a:lvl1pPr>
          </a:lstStyle>
          <a:p>
            <a:pPr>
              <a:defRPr/>
            </a:pPr>
            <a:fld id="{981EC119-E269-4D95-A3CC-FB4810F693F7}" type="datetimeFigureOut">
              <a:rPr lang="en-US"/>
              <a:pPr>
                <a:defRPr/>
              </a:pPr>
              <a:t>8/29/2024</a:t>
            </a:fld>
            <a:endParaRPr lang="en-US" dirty="0"/>
          </a:p>
        </p:txBody>
      </p:sp>
      <p:sp>
        <p:nvSpPr>
          <p:cNvPr id="5" name="Rectangle 5">
            <a:extLst>
              <a:ext uri="{FF2B5EF4-FFF2-40B4-BE49-F238E27FC236}">
                <a16:creationId xmlns:a16="http://schemas.microsoft.com/office/drawing/2014/main" id="{3EACE006-6BB3-4DF9-AF6D-08F97A196E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2936C8-E412-4E90-9DBC-33D5ACCF9911}"/>
              </a:ext>
            </a:extLst>
          </p:cNvPr>
          <p:cNvSpPr>
            <a:spLocks noGrp="1" noChangeArrowheads="1"/>
          </p:cNvSpPr>
          <p:nvPr>
            <p:ph type="sldNum" sz="quarter" idx="12"/>
          </p:nvPr>
        </p:nvSpPr>
        <p:spPr>
          <a:ln/>
        </p:spPr>
        <p:txBody>
          <a:bodyPr/>
          <a:lstStyle>
            <a:lvl1pPr>
              <a:defRPr/>
            </a:lvl1pPr>
          </a:lstStyle>
          <a:p>
            <a:pPr>
              <a:defRPr/>
            </a:pPr>
            <a:fld id="{2A59DB18-53C2-490C-B27C-4771A3C48C93}" type="slidenum">
              <a:rPr lang="en-US" altLang="en-US"/>
              <a:pPr>
                <a:defRPr/>
              </a:pPr>
              <a:t>‹#›</a:t>
            </a:fld>
            <a:endParaRPr lang="en-US" altLang="en-US"/>
          </a:p>
        </p:txBody>
      </p:sp>
    </p:spTree>
    <p:extLst>
      <p:ext uri="{BB962C8B-B14F-4D97-AF65-F5344CB8AC3E}">
        <p14:creationId xmlns:p14="http://schemas.microsoft.com/office/powerpoint/2010/main" val="390257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AEC1B9-CCB8-4E1C-8C07-6AD42A67D23B}"/>
              </a:ext>
            </a:extLst>
          </p:cNvPr>
          <p:cNvSpPr>
            <a:spLocks noGrp="1" noChangeArrowheads="1"/>
          </p:cNvSpPr>
          <p:nvPr>
            <p:ph type="dt" sz="half" idx="10"/>
          </p:nvPr>
        </p:nvSpPr>
        <p:spPr>
          <a:ln/>
        </p:spPr>
        <p:txBody>
          <a:bodyPr/>
          <a:lstStyle>
            <a:lvl1pPr>
              <a:defRPr/>
            </a:lvl1pPr>
          </a:lstStyle>
          <a:p>
            <a:pPr>
              <a:defRPr/>
            </a:pPr>
            <a:fld id="{7BB5A9D7-8A7C-4E17-ABA8-0EFD532DB40A}" type="datetimeFigureOut">
              <a:rPr lang="en-US"/>
              <a:pPr>
                <a:defRPr/>
              </a:pPr>
              <a:t>8/29/2024</a:t>
            </a:fld>
            <a:endParaRPr lang="en-US" dirty="0"/>
          </a:p>
        </p:txBody>
      </p:sp>
      <p:sp>
        <p:nvSpPr>
          <p:cNvPr id="5" name="Rectangle 5">
            <a:extLst>
              <a:ext uri="{FF2B5EF4-FFF2-40B4-BE49-F238E27FC236}">
                <a16:creationId xmlns:a16="http://schemas.microsoft.com/office/drawing/2014/main" id="{B803B109-93AB-41EE-BD65-48E40856FC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F18737-7E5C-4E7F-A2E1-ED214A913949}"/>
              </a:ext>
            </a:extLst>
          </p:cNvPr>
          <p:cNvSpPr>
            <a:spLocks noGrp="1" noChangeArrowheads="1"/>
          </p:cNvSpPr>
          <p:nvPr>
            <p:ph type="sldNum" sz="quarter" idx="12"/>
          </p:nvPr>
        </p:nvSpPr>
        <p:spPr>
          <a:ln/>
        </p:spPr>
        <p:txBody>
          <a:bodyPr/>
          <a:lstStyle>
            <a:lvl1pPr>
              <a:defRPr/>
            </a:lvl1pPr>
          </a:lstStyle>
          <a:p>
            <a:pPr>
              <a:defRPr/>
            </a:pPr>
            <a:fld id="{44C3021E-4790-4429-973E-6D67B59DB70D}" type="slidenum">
              <a:rPr lang="en-US" altLang="en-US"/>
              <a:pPr>
                <a:defRPr/>
              </a:pPr>
              <a:t>‹#›</a:t>
            </a:fld>
            <a:endParaRPr lang="en-US" altLang="en-US"/>
          </a:p>
        </p:txBody>
      </p:sp>
    </p:spTree>
    <p:extLst>
      <p:ext uri="{BB962C8B-B14F-4D97-AF65-F5344CB8AC3E}">
        <p14:creationId xmlns:p14="http://schemas.microsoft.com/office/powerpoint/2010/main" val="18937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8"/>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96878"/>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408D61-24B7-42E4-B56C-38E608269945}"/>
              </a:ext>
            </a:extLst>
          </p:cNvPr>
          <p:cNvSpPr>
            <a:spLocks noGrp="1" noChangeArrowheads="1"/>
          </p:cNvSpPr>
          <p:nvPr>
            <p:ph type="dt" sz="half" idx="10"/>
          </p:nvPr>
        </p:nvSpPr>
        <p:spPr>
          <a:ln/>
        </p:spPr>
        <p:txBody>
          <a:bodyPr/>
          <a:lstStyle>
            <a:lvl1pPr>
              <a:defRPr/>
            </a:lvl1pPr>
          </a:lstStyle>
          <a:p>
            <a:pPr>
              <a:defRPr/>
            </a:pPr>
            <a:fld id="{8E73E401-714E-4A8B-B567-B6C03EFD8BBB}" type="datetimeFigureOut">
              <a:rPr lang="en-US"/>
              <a:pPr>
                <a:defRPr/>
              </a:pPr>
              <a:t>8/29/2024</a:t>
            </a:fld>
            <a:endParaRPr lang="en-US" dirty="0"/>
          </a:p>
        </p:txBody>
      </p:sp>
      <p:sp>
        <p:nvSpPr>
          <p:cNvPr id="5" name="Rectangle 5">
            <a:extLst>
              <a:ext uri="{FF2B5EF4-FFF2-40B4-BE49-F238E27FC236}">
                <a16:creationId xmlns:a16="http://schemas.microsoft.com/office/drawing/2014/main" id="{2F11408B-4738-4E03-93B2-C94339F6C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6733DC-B979-456F-95B0-A1194F35FF26}"/>
              </a:ext>
            </a:extLst>
          </p:cNvPr>
          <p:cNvSpPr>
            <a:spLocks noGrp="1" noChangeArrowheads="1"/>
          </p:cNvSpPr>
          <p:nvPr>
            <p:ph type="sldNum" sz="quarter" idx="12"/>
          </p:nvPr>
        </p:nvSpPr>
        <p:spPr>
          <a:ln/>
        </p:spPr>
        <p:txBody>
          <a:bodyPr/>
          <a:lstStyle>
            <a:lvl1pPr>
              <a:defRPr/>
            </a:lvl1pPr>
          </a:lstStyle>
          <a:p>
            <a:pPr>
              <a:defRPr/>
            </a:pPr>
            <a:fld id="{FD2B51DA-8094-408D-8783-37D0A02298D6}" type="slidenum">
              <a:rPr lang="en-US" altLang="en-US"/>
              <a:pPr>
                <a:defRPr/>
              </a:pPr>
              <a:t>‹#›</a:t>
            </a:fld>
            <a:endParaRPr lang="en-US" altLang="en-US"/>
          </a:p>
        </p:txBody>
      </p:sp>
    </p:spTree>
    <p:extLst>
      <p:ext uri="{BB962C8B-B14F-4D97-AF65-F5344CB8AC3E}">
        <p14:creationId xmlns:p14="http://schemas.microsoft.com/office/powerpoint/2010/main" val="136389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B37DA9-9DD6-483D-9BA1-5792312CFC96}"/>
              </a:ext>
            </a:extLst>
          </p:cNvPr>
          <p:cNvSpPr>
            <a:spLocks noGrp="1" noChangeArrowheads="1"/>
          </p:cNvSpPr>
          <p:nvPr>
            <p:ph type="dt" sz="half" idx="10"/>
          </p:nvPr>
        </p:nvSpPr>
        <p:spPr>
          <a:ln/>
        </p:spPr>
        <p:txBody>
          <a:bodyPr/>
          <a:lstStyle>
            <a:lvl1pPr>
              <a:defRPr/>
            </a:lvl1pPr>
          </a:lstStyle>
          <a:p>
            <a:pPr>
              <a:defRPr/>
            </a:pPr>
            <a:fld id="{BC94F07B-3935-4D2B-9582-8821AEC7935E}" type="datetimeFigureOut">
              <a:rPr lang="en-US"/>
              <a:pPr>
                <a:defRPr/>
              </a:pPr>
              <a:t>8/29/2024</a:t>
            </a:fld>
            <a:endParaRPr lang="en-US" dirty="0"/>
          </a:p>
        </p:txBody>
      </p:sp>
      <p:sp>
        <p:nvSpPr>
          <p:cNvPr id="5" name="Rectangle 5">
            <a:extLst>
              <a:ext uri="{FF2B5EF4-FFF2-40B4-BE49-F238E27FC236}">
                <a16:creationId xmlns:a16="http://schemas.microsoft.com/office/drawing/2014/main" id="{7CEFF22B-E8BB-4288-8267-37711226B6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092F08-1137-45D0-BDFC-9B6889A7465B}"/>
              </a:ext>
            </a:extLst>
          </p:cNvPr>
          <p:cNvSpPr>
            <a:spLocks noGrp="1" noChangeArrowheads="1"/>
          </p:cNvSpPr>
          <p:nvPr>
            <p:ph type="sldNum" sz="quarter" idx="12"/>
          </p:nvPr>
        </p:nvSpPr>
        <p:spPr>
          <a:ln/>
        </p:spPr>
        <p:txBody>
          <a:bodyPr/>
          <a:lstStyle>
            <a:lvl1pPr>
              <a:defRPr/>
            </a:lvl1pPr>
          </a:lstStyle>
          <a:p>
            <a:pPr>
              <a:defRPr/>
            </a:pPr>
            <a:fld id="{87836712-A67C-4EC7-A66C-5718C56CC039}" type="slidenum">
              <a:rPr lang="en-US" altLang="en-US"/>
              <a:pPr>
                <a:defRPr/>
              </a:pPr>
              <a:t>‹#›</a:t>
            </a:fld>
            <a:endParaRPr lang="en-US" altLang="en-US"/>
          </a:p>
        </p:txBody>
      </p:sp>
    </p:spTree>
    <p:extLst>
      <p:ext uri="{BB962C8B-B14F-4D97-AF65-F5344CB8AC3E}">
        <p14:creationId xmlns:p14="http://schemas.microsoft.com/office/powerpoint/2010/main" val="53082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3113"/>
            <a:ext cx="7772400" cy="14176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022600"/>
            <a:ext cx="7772400" cy="1560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35FE47-DE91-4629-9A4C-07CCC99EEB39}"/>
              </a:ext>
            </a:extLst>
          </p:cNvPr>
          <p:cNvSpPr>
            <a:spLocks noGrp="1" noChangeArrowheads="1"/>
          </p:cNvSpPr>
          <p:nvPr>
            <p:ph type="dt" sz="half" idx="10"/>
          </p:nvPr>
        </p:nvSpPr>
        <p:spPr>
          <a:ln/>
        </p:spPr>
        <p:txBody>
          <a:bodyPr/>
          <a:lstStyle>
            <a:lvl1pPr>
              <a:defRPr/>
            </a:lvl1pPr>
          </a:lstStyle>
          <a:p>
            <a:pPr>
              <a:defRPr/>
            </a:pPr>
            <a:fld id="{8E2DF79E-8406-45A4-BC49-798B09CB3FE9}" type="datetimeFigureOut">
              <a:rPr lang="en-US"/>
              <a:pPr>
                <a:defRPr/>
              </a:pPr>
              <a:t>8/29/2024</a:t>
            </a:fld>
            <a:endParaRPr lang="en-US" dirty="0"/>
          </a:p>
        </p:txBody>
      </p:sp>
      <p:sp>
        <p:nvSpPr>
          <p:cNvPr id="5" name="Rectangle 5">
            <a:extLst>
              <a:ext uri="{FF2B5EF4-FFF2-40B4-BE49-F238E27FC236}">
                <a16:creationId xmlns:a16="http://schemas.microsoft.com/office/drawing/2014/main" id="{EDFDCC56-C49B-4CBE-A51A-96C9C478B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43904B-2A98-4B43-8021-495F7B8F8144}"/>
              </a:ext>
            </a:extLst>
          </p:cNvPr>
          <p:cNvSpPr>
            <a:spLocks noGrp="1" noChangeArrowheads="1"/>
          </p:cNvSpPr>
          <p:nvPr>
            <p:ph type="sldNum" sz="quarter" idx="12"/>
          </p:nvPr>
        </p:nvSpPr>
        <p:spPr>
          <a:ln/>
        </p:spPr>
        <p:txBody>
          <a:bodyPr/>
          <a:lstStyle>
            <a:lvl1pPr>
              <a:defRPr/>
            </a:lvl1pPr>
          </a:lstStyle>
          <a:p>
            <a:pPr>
              <a:defRPr/>
            </a:pPr>
            <a:fld id="{C8C5CFD7-485F-4572-AE20-ADCBEF10EA85}" type="slidenum">
              <a:rPr lang="en-US" altLang="en-US"/>
              <a:pPr>
                <a:defRPr/>
              </a:pPr>
              <a:t>‹#›</a:t>
            </a:fld>
            <a:endParaRPr lang="en-US" altLang="en-US"/>
          </a:p>
        </p:txBody>
      </p:sp>
    </p:spTree>
    <p:extLst>
      <p:ext uri="{BB962C8B-B14F-4D97-AF65-F5344CB8AC3E}">
        <p14:creationId xmlns:p14="http://schemas.microsoft.com/office/powerpoint/2010/main" val="198679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60578"/>
            <a:ext cx="403860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60578"/>
            <a:ext cx="403860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D9FD6F-BEFF-4996-B2AE-8952159DC962}"/>
              </a:ext>
            </a:extLst>
          </p:cNvPr>
          <p:cNvSpPr>
            <a:spLocks noGrp="1" noChangeArrowheads="1"/>
          </p:cNvSpPr>
          <p:nvPr>
            <p:ph type="dt" sz="half" idx="10"/>
          </p:nvPr>
        </p:nvSpPr>
        <p:spPr>
          <a:ln/>
        </p:spPr>
        <p:txBody>
          <a:bodyPr/>
          <a:lstStyle>
            <a:lvl1pPr>
              <a:defRPr/>
            </a:lvl1pPr>
          </a:lstStyle>
          <a:p>
            <a:pPr>
              <a:defRPr/>
            </a:pPr>
            <a:fld id="{C17AF2B7-C53A-4C91-8460-CF080B3AAEE0}" type="datetimeFigureOut">
              <a:rPr lang="en-US"/>
              <a:pPr>
                <a:defRPr/>
              </a:pPr>
              <a:t>8/29/2024</a:t>
            </a:fld>
            <a:endParaRPr lang="en-US" dirty="0"/>
          </a:p>
        </p:txBody>
      </p:sp>
      <p:sp>
        <p:nvSpPr>
          <p:cNvPr id="6" name="Rectangle 5">
            <a:extLst>
              <a:ext uri="{FF2B5EF4-FFF2-40B4-BE49-F238E27FC236}">
                <a16:creationId xmlns:a16="http://schemas.microsoft.com/office/drawing/2014/main" id="{AAE5B3BB-8B23-430B-B8CF-27653DBF2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FAC321-3DF8-40AF-950C-B730455BF6AC}"/>
              </a:ext>
            </a:extLst>
          </p:cNvPr>
          <p:cNvSpPr>
            <a:spLocks noGrp="1" noChangeArrowheads="1"/>
          </p:cNvSpPr>
          <p:nvPr>
            <p:ph type="sldNum" sz="quarter" idx="12"/>
          </p:nvPr>
        </p:nvSpPr>
        <p:spPr>
          <a:ln/>
        </p:spPr>
        <p:txBody>
          <a:bodyPr/>
          <a:lstStyle>
            <a:lvl1pPr>
              <a:defRPr/>
            </a:lvl1pPr>
          </a:lstStyle>
          <a:p>
            <a:pPr>
              <a:defRPr/>
            </a:pPr>
            <a:fld id="{DD1BCB86-66F7-471F-B46B-2DCA7351393B}" type="slidenum">
              <a:rPr lang="en-US" altLang="en-US"/>
              <a:pPr>
                <a:defRPr/>
              </a:pPr>
              <a:t>‹#›</a:t>
            </a:fld>
            <a:endParaRPr lang="en-US" altLang="en-US"/>
          </a:p>
        </p:txBody>
      </p:sp>
    </p:spTree>
    <p:extLst>
      <p:ext uri="{BB962C8B-B14F-4D97-AF65-F5344CB8AC3E}">
        <p14:creationId xmlns:p14="http://schemas.microsoft.com/office/powerpoint/2010/main" val="11265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1890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97028"/>
            <a:ext cx="4040188" cy="665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62189"/>
            <a:ext cx="4040188" cy="41100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97028"/>
            <a:ext cx="4041775" cy="665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262189"/>
            <a:ext cx="4041775" cy="41100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1A7102-7697-423C-B378-BA79608B3B38}"/>
              </a:ext>
            </a:extLst>
          </p:cNvPr>
          <p:cNvSpPr>
            <a:spLocks noGrp="1" noChangeArrowheads="1"/>
          </p:cNvSpPr>
          <p:nvPr>
            <p:ph type="dt" sz="half" idx="10"/>
          </p:nvPr>
        </p:nvSpPr>
        <p:spPr>
          <a:ln/>
        </p:spPr>
        <p:txBody>
          <a:bodyPr/>
          <a:lstStyle>
            <a:lvl1pPr>
              <a:defRPr/>
            </a:lvl1pPr>
          </a:lstStyle>
          <a:p>
            <a:pPr>
              <a:defRPr/>
            </a:pPr>
            <a:fld id="{B936F261-8AA7-401D-913C-77F779B5882E}" type="datetimeFigureOut">
              <a:rPr lang="en-US"/>
              <a:pPr>
                <a:defRPr/>
              </a:pPr>
              <a:t>8/29/2024</a:t>
            </a:fld>
            <a:endParaRPr lang="en-US" dirty="0"/>
          </a:p>
        </p:txBody>
      </p:sp>
      <p:sp>
        <p:nvSpPr>
          <p:cNvPr id="8" name="Rectangle 5">
            <a:extLst>
              <a:ext uri="{FF2B5EF4-FFF2-40B4-BE49-F238E27FC236}">
                <a16:creationId xmlns:a16="http://schemas.microsoft.com/office/drawing/2014/main" id="{1FC1F692-8CBD-4B03-A0AA-04D28FEAD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BD16312-7A8F-474D-B699-8BFAF4AA2278}"/>
              </a:ext>
            </a:extLst>
          </p:cNvPr>
          <p:cNvSpPr>
            <a:spLocks noGrp="1" noChangeArrowheads="1"/>
          </p:cNvSpPr>
          <p:nvPr>
            <p:ph type="sldNum" sz="quarter" idx="12"/>
          </p:nvPr>
        </p:nvSpPr>
        <p:spPr>
          <a:ln/>
        </p:spPr>
        <p:txBody>
          <a:bodyPr/>
          <a:lstStyle>
            <a:lvl1pPr>
              <a:defRPr/>
            </a:lvl1pPr>
          </a:lstStyle>
          <a:p>
            <a:pPr>
              <a:defRPr/>
            </a:pPr>
            <a:fld id="{098E6977-F815-4064-BE4F-9E33171C12C7}" type="slidenum">
              <a:rPr lang="en-US" altLang="en-US"/>
              <a:pPr>
                <a:defRPr/>
              </a:pPr>
              <a:t>‹#›</a:t>
            </a:fld>
            <a:endParaRPr lang="en-US" altLang="en-US"/>
          </a:p>
        </p:txBody>
      </p:sp>
    </p:spTree>
    <p:extLst>
      <p:ext uri="{BB962C8B-B14F-4D97-AF65-F5344CB8AC3E}">
        <p14:creationId xmlns:p14="http://schemas.microsoft.com/office/powerpoint/2010/main" val="342492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674AA0-B259-4F00-A3EF-390F5637EC2A}"/>
              </a:ext>
            </a:extLst>
          </p:cNvPr>
          <p:cNvSpPr>
            <a:spLocks noGrp="1" noChangeArrowheads="1"/>
          </p:cNvSpPr>
          <p:nvPr>
            <p:ph type="dt" sz="half" idx="10"/>
          </p:nvPr>
        </p:nvSpPr>
        <p:spPr>
          <a:ln/>
        </p:spPr>
        <p:txBody>
          <a:bodyPr/>
          <a:lstStyle>
            <a:lvl1pPr>
              <a:defRPr/>
            </a:lvl1pPr>
          </a:lstStyle>
          <a:p>
            <a:pPr>
              <a:defRPr/>
            </a:pPr>
            <a:fld id="{3B3BAC35-DE82-4C93-9208-DE3881D7B3B2}" type="datetimeFigureOut">
              <a:rPr lang="en-US"/>
              <a:pPr>
                <a:defRPr/>
              </a:pPr>
              <a:t>8/29/2024</a:t>
            </a:fld>
            <a:endParaRPr lang="en-US" dirty="0"/>
          </a:p>
        </p:txBody>
      </p:sp>
      <p:sp>
        <p:nvSpPr>
          <p:cNvPr id="4" name="Rectangle 5">
            <a:extLst>
              <a:ext uri="{FF2B5EF4-FFF2-40B4-BE49-F238E27FC236}">
                <a16:creationId xmlns:a16="http://schemas.microsoft.com/office/drawing/2014/main" id="{BA1AA027-0ECB-4D87-8B13-15A078E77A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9C9475-B6D8-4FF9-8797-5A72616EF0EF}"/>
              </a:ext>
            </a:extLst>
          </p:cNvPr>
          <p:cNvSpPr>
            <a:spLocks noGrp="1" noChangeArrowheads="1"/>
          </p:cNvSpPr>
          <p:nvPr>
            <p:ph type="sldNum" sz="quarter" idx="12"/>
          </p:nvPr>
        </p:nvSpPr>
        <p:spPr>
          <a:ln/>
        </p:spPr>
        <p:txBody>
          <a:bodyPr/>
          <a:lstStyle>
            <a:lvl1pPr>
              <a:defRPr/>
            </a:lvl1pPr>
          </a:lstStyle>
          <a:p>
            <a:pPr>
              <a:defRPr/>
            </a:pPr>
            <a:fld id="{65956A71-B62B-45D9-A806-99125211A707}" type="slidenum">
              <a:rPr lang="en-US" altLang="en-US"/>
              <a:pPr>
                <a:defRPr/>
              </a:pPr>
              <a:t>‹#›</a:t>
            </a:fld>
            <a:endParaRPr lang="en-US" altLang="en-US"/>
          </a:p>
        </p:txBody>
      </p:sp>
    </p:spTree>
    <p:extLst>
      <p:ext uri="{BB962C8B-B14F-4D97-AF65-F5344CB8AC3E}">
        <p14:creationId xmlns:p14="http://schemas.microsoft.com/office/powerpoint/2010/main" val="14210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A48759-F56B-45B9-BCDF-28275C312116}"/>
              </a:ext>
            </a:extLst>
          </p:cNvPr>
          <p:cNvSpPr>
            <a:spLocks noGrp="1" noChangeArrowheads="1"/>
          </p:cNvSpPr>
          <p:nvPr>
            <p:ph type="dt" sz="half" idx="10"/>
          </p:nvPr>
        </p:nvSpPr>
        <p:spPr>
          <a:ln/>
        </p:spPr>
        <p:txBody>
          <a:bodyPr/>
          <a:lstStyle>
            <a:lvl1pPr>
              <a:defRPr/>
            </a:lvl1pPr>
          </a:lstStyle>
          <a:p>
            <a:pPr>
              <a:defRPr/>
            </a:pPr>
            <a:fld id="{7994B72D-CCE4-4E92-B78B-A71936296E73}" type="datetimeFigureOut">
              <a:rPr lang="en-US"/>
              <a:pPr>
                <a:defRPr/>
              </a:pPr>
              <a:t>8/29/2024</a:t>
            </a:fld>
            <a:endParaRPr lang="en-US" dirty="0"/>
          </a:p>
        </p:txBody>
      </p:sp>
      <p:sp>
        <p:nvSpPr>
          <p:cNvPr id="3" name="Rectangle 5">
            <a:extLst>
              <a:ext uri="{FF2B5EF4-FFF2-40B4-BE49-F238E27FC236}">
                <a16:creationId xmlns:a16="http://schemas.microsoft.com/office/drawing/2014/main" id="{08EAD068-64BB-44D1-9BA2-971F168F89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6E29EB-B4CA-4F16-A7CA-D387F8202945}"/>
              </a:ext>
            </a:extLst>
          </p:cNvPr>
          <p:cNvSpPr>
            <a:spLocks noGrp="1" noChangeArrowheads="1"/>
          </p:cNvSpPr>
          <p:nvPr>
            <p:ph type="sldNum" sz="quarter" idx="12"/>
          </p:nvPr>
        </p:nvSpPr>
        <p:spPr>
          <a:ln/>
        </p:spPr>
        <p:txBody>
          <a:bodyPr/>
          <a:lstStyle>
            <a:lvl1pPr>
              <a:defRPr/>
            </a:lvl1pPr>
          </a:lstStyle>
          <a:p>
            <a:pPr>
              <a:defRPr/>
            </a:pPr>
            <a:fld id="{CF9602D1-DB79-4B5E-BF79-F7DDAAAE5D55}" type="slidenum">
              <a:rPr lang="en-US" altLang="en-US"/>
              <a:pPr>
                <a:defRPr/>
              </a:pPr>
              <a:t>‹#›</a:t>
            </a:fld>
            <a:endParaRPr lang="en-US" altLang="en-US"/>
          </a:p>
        </p:txBody>
      </p:sp>
    </p:spTree>
    <p:extLst>
      <p:ext uri="{BB962C8B-B14F-4D97-AF65-F5344CB8AC3E}">
        <p14:creationId xmlns:p14="http://schemas.microsoft.com/office/powerpoint/2010/main" val="329725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84163"/>
            <a:ext cx="3008313" cy="12080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84163"/>
            <a:ext cx="5111750" cy="6088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92251"/>
            <a:ext cx="3008313" cy="4879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D7C3E1-0937-40D5-8CFB-936ECF955846}"/>
              </a:ext>
            </a:extLst>
          </p:cNvPr>
          <p:cNvSpPr>
            <a:spLocks noGrp="1" noChangeArrowheads="1"/>
          </p:cNvSpPr>
          <p:nvPr>
            <p:ph type="dt" sz="half" idx="10"/>
          </p:nvPr>
        </p:nvSpPr>
        <p:spPr>
          <a:ln/>
        </p:spPr>
        <p:txBody>
          <a:bodyPr/>
          <a:lstStyle>
            <a:lvl1pPr>
              <a:defRPr/>
            </a:lvl1pPr>
          </a:lstStyle>
          <a:p>
            <a:pPr>
              <a:defRPr/>
            </a:pPr>
            <a:fld id="{8C52103A-9013-40C2-9AC7-D8D6FBCCD522}" type="datetimeFigureOut">
              <a:rPr lang="en-US"/>
              <a:pPr>
                <a:defRPr/>
              </a:pPr>
              <a:t>8/29/2024</a:t>
            </a:fld>
            <a:endParaRPr lang="en-US" dirty="0"/>
          </a:p>
        </p:txBody>
      </p:sp>
      <p:sp>
        <p:nvSpPr>
          <p:cNvPr id="6" name="Rectangle 5">
            <a:extLst>
              <a:ext uri="{FF2B5EF4-FFF2-40B4-BE49-F238E27FC236}">
                <a16:creationId xmlns:a16="http://schemas.microsoft.com/office/drawing/2014/main" id="{B3948995-440C-4528-97DE-AB6E6BAE92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0BEDE6-FE3F-46B1-87C4-E8BA3643928A}"/>
              </a:ext>
            </a:extLst>
          </p:cNvPr>
          <p:cNvSpPr>
            <a:spLocks noGrp="1" noChangeArrowheads="1"/>
          </p:cNvSpPr>
          <p:nvPr>
            <p:ph type="sldNum" sz="quarter" idx="12"/>
          </p:nvPr>
        </p:nvSpPr>
        <p:spPr>
          <a:ln/>
        </p:spPr>
        <p:txBody>
          <a:bodyPr/>
          <a:lstStyle>
            <a:lvl1pPr>
              <a:defRPr/>
            </a:lvl1pPr>
          </a:lstStyle>
          <a:p>
            <a:pPr>
              <a:defRPr/>
            </a:pPr>
            <a:fld id="{5EABE03B-B9FD-4F56-9AA9-4AC0AA78980A}" type="slidenum">
              <a:rPr lang="en-US" altLang="en-US"/>
              <a:pPr>
                <a:defRPr/>
              </a:pPr>
              <a:t>‹#›</a:t>
            </a:fld>
            <a:endParaRPr lang="en-US" altLang="en-US"/>
          </a:p>
        </p:txBody>
      </p:sp>
    </p:spTree>
    <p:extLst>
      <p:ext uri="{BB962C8B-B14F-4D97-AF65-F5344CB8AC3E}">
        <p14:creationId xmlns:p14="http://schemas.microsoft.com/office/powerpoint/2010/main" val="370366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2688"/>
            <a:ext cx="5486400" cy="5889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36590"/>
            <a:ext cx="5486400" cy="4279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581650"/>
            <a:ext cx="5486400"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AF2CB8-FB25-4143-B822-F80A6B735E8B}"/>
              </a:ext>
            </a:extLst>
          </p:cNvPr>
          <p:cNvSpPr>
            <a:spLocks noGrp="1" noChangeArrowheads="1"/>
          </p:cNvSpPr>
          <p:nvPr>
            <p:ph type="dt" sz="half" idx="10"/>
          </p:nvPr>
        </p:nvSpPr>
        <p:spPr>
          <a:ln/>
        </p:spPr>
        <p:txBody>
          <a:bodyPr/>
          <a:lstStyle>
            <a:lvl1pPr>
              <a:defRPr/>
            </a:lvl1pPr>
          </a:lstStyle>
          <a:p>
            <a:pPr>
              <a:defRPr/>
            </a:pPr>
            <a:fld id="{DA9362FB-4436-48A2-B68E-688CF5744153}" type="datetimeFigureOut">
              <a:rPr lang="en-US"/>
              <a:pPr>
                <a:defRPr/>
              </a:pPr>
              <a:t>8/29/2024</a:t>
            </a:fld>
            <a:endParaRPr lang="en-US" dirty="0"/>
          </a:p>
        </p:txBody>
      </p:sp>
      <p:sp>
        <p:nvSpPr>
          <p:cNvPr id="6" name="Rectangle 5">
            <a:extLst>
              <a:ext uri="{FF2B5EF4-FFF2-40B4-BE49-F238E27FC236}">
                <a16:creationId xmlns:a16="http://schemas.microsoft.com/office/drawing/2014/main" id="{D3B51C03-962E-4773-97EB-890E8ACEB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0DCB2F-F3B5-4142-A660-DC719E917E73}"/>
              </a:ext>
            </a:extLst>
          </p:cNvPr>
          <p:cNvSpPr>
            <a:spLocks noGrp="1" noChangeArrowheads="1"/>
          </p:cNvSpPr>
          <p:nvPr>
            <p:ph type="sldNum" sz="quarter" idx="12"/>
          </p:nvPr>
        </p:nvSpPr>
        <p:spPr>
          <a:ln/>
        </p:spPr>
        <p:txBody>
          <a:bodyPr/>
          <a:lstStyle>
            <a:lvl1pPr>
              <a:defRPr/>
            </a:lvl1pPr>
          </a:lstStyle>
          <a:p>
            <a:pPr>
              <a:defRPr/>
            </a:pPr>
            <a:fld id="{49E9018D-390D-4F91-9E6B-CB2219198A7B}" type="slidenum">
              <a:rPr lang="en-US" altLang="en-US"/>
              <a:pPr>
                <a:defRPr/>
              </a:pPr>
              <a:t>‹#›</a:t>
            </a:fld>
            <a:endParaRPr lang="en-US" altLang="en-US"/>
          </a:p>
        </p:txBody>
      </p:sp>
    </p:spTree>
    <p:extLst>
      <p:ext uri="{BB962C8B-B14F-4D97-AF65-F5344CB8AC3E}">
        <p14:creationId xmlns:p14="http://schemas.microsoft.com/office/powerpoint/2010/main" val="158264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454545"/>
            </a:gs>
            <a:gs pos="100000">
              <a:srgbClr val="777777"/>
            </a:gs>
          </a:gsLst>
          <a:path path="shape">
            <a:fillToRect l="50000" t="50000" r="50000" b="50000"/>
          </a:path>
        </a:gra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9CD9BF4-BCAF-4459-9265-E8B3F93388EB}"/>
              </a:ext>
            </a:extLst>
          </p:cNvPr>
          <p:cNvSpPr>
            <a:spLocks noGrp="1" noChangeArrowheads="1"/>
          </p:cNvSpPr>
          <p:nvPr>
            <p:ph type="title"/>
          </p:nvPr>
        </p:nvSpPr>
        <p:spPr bwMode="auto">
          <a:xfrm>
            <a:off x="457200" y="396875"/>
            <a:ext cx="8229600" cy="1425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a:extLst>
              <a:ext uri="{FF2B5EF4-FFF2-40B4-BE49-F238E27FC236}">
                <a16:creationId xmlns:a16="http://schemas.microsoft.com/office/drawing/2014/main" id="{7FD33ECF-A50C-40AF-9B01-4D626281EFC9}"/>
              </a:ext>
            </a:extLst>
          </p:cNvPr>
          <p:cNvSpPr>
            <a:spLocks noGrp="1" noChangeArrowheads="1"/>
          </p:cNvSpPr>
          <p:nvPr>
            <p:ph type="body" idx="1"/>
          </p:nvPr>
        </p:nvSpPr>
        <p:spPr bwMode="auto">
          <a:xfrm>
            <a:off x="457200" y="2060575"/>
            <a:ext cx="8229600" cy="427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a:extLst>
              <a:ext uri="{FF2B5EF4-FFF2-40B4-BE49-F238E27FC236}">
                <a16:creationId xmlns:a16="http://schemas.microsoft.com/office/drawing/2014/main" id="{18BE1233-E8C1-43C8-87A2-5C8BC51C634E}"/>
              </a:ext>
            </a:extLst>
          </p:cNvPr>
          <p:cNvSpPr>
            <a:spLocks noGrp="1" noChangeArrowheads="1"/>
          </p:cNvSpPr>
          <p:nvPr>
            <p:ph type="dt" sz="half" idx="2"/>
          </p:nvPr>
        </p:nvSpPr>
        <p:spPr bwMode="auto">
          <a:xfrm>
            <a:off x="457200" y="6496050"/>
            <a:ext cx="2133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chemeClr val="tx1"/>
                </a:solidFill>
                <a:effectLst>
                  <a:outerShdw blurRad="38100" dist="38100" dir="2700000" algn="tl">
                    <a:srgbClr val="000000"/>
                  </a:outerShdw>
                </a:effectLst>
                <a:latin typeface="Arial" charset="0"/>
                <a:cs typeface="+mn-cs"/>
              </a:defRPr>
            </a:lvl1pPr>
          </a:lstStyle>
          <a:p>
            <a:pPr>
              <a:defRPr/>
            </a:pPr>
            <a:fld id="{A07ED941-9086-4E74-9F13-30731555B6D1}" type="datetimeFigureOut">
              <a:rPr lang="en-US"/>
              <a:pPr>
                <a:defRPr/>
              </a:pPr>
              <a:t>8/29/2024</a:t>
            </a:fld>
            <a:endParaRPr lang="en-US" dirty="0"/>
          </a:p>
        </p:txBody>
      </p:sp>
      <p:sp>
        <p:nvSpPr>
          <p:cNvPr id="65541" name="Rectangle 5">
            <a:extLst>
              <a:ext uri="{FF2B5EF4-FFF2-40B4-BE49-F238E27FC236}">
                <a16:creationId xmlns:a16="http://schemas.microsoft.com/office/drawing/2014/main" id="{A93C2E76-FBFC-4FD5-9E58-9CEF01A93D15}"/>
              </a:ext>
            </a:extLst>
          </p:cNvPr>
          <p:cNvSpPr>
            <a:spLocks noGrp="1" noChangeArrowheads="1"/>
          </p:cNvSpPr>
          <p:nvPr>
            <p:ph type="ftr" sz="quarter" idx="3"/>
          </p:nvPr>
        </p:nvSpPr>
        <p:spPr bwMode="auto">
          <a:xfrm>
            <a:off x="3124200" y="6496050"/>
            <a:ext cx="2895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cs typeface="+mn-cs"/>
              </a:defRPr>
            </a:lvl1pPr>
          </a:lstStyle>
          <a:p>
            <a:pPr>
              <a:defRPr/>
            </a:pPr>
            <a:endParaRPr lang="en-US"/>
          </a:p>
        </p:txBody>
      </p:sp>
      <p:sp>
        <p:nvSpPr>
          <p:cNvPr id="65542" name="Rectangle 6">
            <a:extLst>
              <a:ext uri="{FF2B5EF4-FFF2-40B4-BE49-F238E27FC236}">
                <a16:creationId xmlns:a16="http://schemas.microsoft.com/office/drawing/2014/main" id="{577CE180-0A2A-4370-90CD-33ECA05A067E}"/>
              </a:ext>
            </a:extLst>
          </p:cNvPr>
          <p:cNvSpPr>
            <a:spLocks noGrp="1" noChangeArrowheads="1"/>
          </p:cNvSpPr>
          <p:nvPr>
            <p:ph type="sldNum" sz="quarter" idx="4"/>
          </p:nvPr>
        </p:nvSpPr>
        <p:spPr bwMode="auto">
          <a:xfrm>
            <a:off x="6553200" y="6496050"/>
            <a:ext cx="21336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anose="020B0604020202020204" pitchFamily="34" charset="0"/>
              </a:defRPr>
            </a:lvl1pPr>
          </a:lstStyle>
          <a:p>
            <a:pPr>
              <a:defRPr/>
            </a:pPr>
            <a:fld id="{17F31EF9-0682-4FB7-B107-AB619C3F6C9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snow on the top">
            <a:extLst>
              <a:ext uri="{FF2B5EF4-FFF2-40B4-BE49-F238E27FC236}">
                <a16:creationId xmlns:a16="http://schemas.microsoft.com/office/drawing/2014/main" id="{A8C9347D-0D04-50AB-C4D3-A91A04292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939" y="823119"/>
            <a:ext cx="3884114" cy="5914835"/>
          </a:xfrm>
          <a:prstGeom prst="rect">
            <a:avLst/>
          </a:prstGeom>
          <a:ln w="38100">
            <a:solidFill>
              <a:schemeClr val="bg2"/>
            </a:solidFill>
          </a:ln>
        </p:spPr>
      </p:pic>
      <p:sp>
        <p:nvSpPr>
          <p:cNvPr id="186382" name="Rectangle 14">
            <a:extLst>
              <a:ext uri="{FF2B5EF4-FFF2-40B4-BE49-F238E27FC236}">
                <a16:creationId xmlns:a16="http://schemas.microsoft.com/office/drawing/2014/main" id="{2EA63A42-757B-40BD-AD7B-86FA859C6BA6}"/>
              </a:ext>
            </a:extLst>
          </p:cNvPr>
          <p:cNvSpPr>
            <a:spLocks noChangeArrowheads="1"/>
          </p:cNvSpPr>
          <p:nvPr/>
        </p:nvSpPr>
        <p:spPr bwMode="auto">
          <a:xfrm>
            <a:off x="163815" y="2637576"/>
            <a:ext cx="4964876" cy="4678204"/>
          </a:xfrm>
          <a:prstGeom prst="rect">
            <a:avLst/>
          </a:prstGeom>
          <a:noFill/>
          <a:ln w="9525">
            <a:noFill/>
            <a:miter lim="800000"/>
            <a:headEnd/>
            <a:tailEnd/>
          </a:ln>
          <a:effectLst/>
        </p:spPr>
        <p:txBody>
          <a:bodyPr wrap="square">
            <a:spAutoFit/>
          </a:bodyPr>
          <a:lstStyle/>
          <a:p>
            <a:pPr>
              <a:defRPr/>
            </a:pPr>
            <a:r>
              <a:rPr kumimoji="1" lang="en-US" sz="3400" dirty="0">
                <a:solidFill>
                  <a:srgbClr val="FFFF66"/>
                </a:solidFill>
                <a:effectLst>
                  <a:outerShdw blurRad="38100" dist="38100" dir="2700000" algn="tl">
                    <a:srgbClr val="000000"/>
                  </a:outerShdw>
                </a:effectLst>
                <a:cs typeface="+mn-cs"/>
              </a:rPr>
              <a:t>David C. Chojnacky, PhD</a:t>
            </a:r>
          </a:p>
          <a:p>
            <a:pPr algn="ctr">
              <a:defRPr/>
            </a:pPr>
            <a:r>
              <a:rPr kumimoji="1" lang="en-US" sz="2400" dirty="0">
                <a:solidFill>
                  <a:srgbClr val="FFFF66"/>
                </a:solidFill>
                <a:effectLst>
                  <a:outerShdw blurRad="38100" dist="38100" dir="2700000" algn="tl">
                    <a:srgbClr val="000000"/>
                  </a:outerShdw>
                </a:effectLst>
                <a:cs typeface="+mn-cs"/>
              </a:rPr>
              <a:t>and</a:t>
            </a:r>
          </a:p>
          <a:p>
            <a:pPr>
              <a:defRPr/>
            </a:pPr>
            <a:r>
              <a:rPr kumimoji="1" lang="en-US" sz="3400" dirty="0">
                <a:solidFill>
                  <a:srgbClr val="FFFF66"/>
                </a:solidFill>
                <a:effectLst>
                  <a:outerShdw blurRad="38100" dist="38100" dir="2700000" algn="tl">
                    <a:srgbClr val="000000"/>
                  </a:outerShdw>
                </a:effectLst>
                <a:cs typeface="+mn-cs"/>
              </a:rPr>
              <a:t>Cindy C. Chojnacky, MA</a:t>
            </a:r>
          </a:p>
          <a:p>
            <a:pPr algn="ctr">
              <a:defRPr/>
            </a:pPr>
            <a:r>
              <a:rPr kumimoji="1" lang="en-US" sz="2800" dirty="0">
                <a:solidFill>
                  <a:srgbClr val="FFFFFF"/>
                </a:solidFill>
                <a:effectLst>
                  <a:outerShdw blurRad="38100" dist="38100" dir="2700000" algn="tl">
                    <a:srgbClr val="000000"/>
                  </a:outerShdw>
                </a:effectLst>
                <a:cs typeface="+mn-cs"/>
              </a:rPr>
              <a:t>Hailey, Idaho   USA</a:t>
            </a:r>
          </a:p>
          <a:p>
            <a:pPr>
              <a:defRPr/>
            </a:pPr>
            <a:endParaRPr kumimoji="1" lang="en-US" sz="1200" b="1" dirty="0">
              <a:solidFill>
                <a:srgbClr val="FFFFFF"/>
              </a:solidFill>
              <a:effectLst>
                <a:outerShdw blurRad="38100" dist="38100" dir="2700000" algn="tl">
                  <a:srgbClr val="000000"/>
                </a:outerShdw>
              </a:effectLst>
              <a:latin typeface="Swis721 BT" pitchFamily="34" charset="0"/>
              <a:cs typeface="+mn-cs"/>
            </a:endParaRPr>
          </a:p>
          <a:p>
            <a:pPr>
              <a:defRPr/>
            </a:pPr>
            <a:endParaRPr kumimoji="1" lang="en-US" altLang="ja-JP" sz="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altLang="ja-JP" sz="2800" dirty="0">
              <a:solidFill>
                <a:srgbClr val="FFFFFF"/>
              </a:solidFill>
              <a:effectLst>
                <a:outerShdw blurRad="38100" dist="38100" dir="2700000" algn="tl">
                  <a:srgbClr val="000000"/>
                </a:outerShdw>
              </a:effectLst>
              <a:ea typeface="ＭＳ Ｐゴシック" pitchFamily="34" charset="-128"/>
              <a:cs typeface="+mn-cs"/>
            </a:endParaRPr>
          </a:p>
          <a:p>
            <a:pPr>
              <a:defRPr/>
            </a:pPr>
            <a:endParaRPr kumimoji="1" lang="en-US" sz="2800" dirty="0">
              <a:solidFill>
                <a:srgbClr val="FFFFFF"/>
              </a:solidFill>
              <a:effectLst>
                <a:outerShdw blurRad="38100" dist="38100" dir="2700000" algn="tl">
                  <a:srgbClr val="000000"/>
                </a:outerShdw>
              </a:effectLst>
              <a:latin typeface="Swis721 BT" pitchFamily="34" charset="0"/>
              <a:ea typeface="ＭＳ Ｐゴシック" pitchFamily="34" charset="-128"/>
              <a:cs typeface="+mn-cs"/>
            </a:endParaRPr>
          </a:p>
          <a:p>
            <a:pPr>
              <a:defRPr/>
            </a:pPr>
            <a:endParaRPr kumimoji="1" lang="en-US" sz="1800" dirty="0">
              <a:solidFill>
                <a:srgbClr val="FFFFFF"/>
              </a:solidFill>
              <a:effectLst>
                <a:outerShdw blurRad="38100" dist="38100" dir="2700000" algn="tl">
                  <a:srgbClr val="000000"/>
                </a:outerShdw>
              </a:effectLst>
              <a:latin typeface="Swis721 BT" pitchFamily="34" charset="0"/>
              <a:cs typeface="+mn-cs"/>
            </a:endParaRPr>
          </a:p>
        </p:txBody>
      </p:sp>
      <p:pic>
        <p:nvPicPr>
          <p:cNvPr id="4099" name="Picture 3" descr="A picture containing shirt&#10;&#10;Description automatically generated">
            <a:extLst>
              <a:ext uri="{FF2B5EF4-FFF2-40B4-BE49-F238E27FC236}">
                <a16:creationId xmlns:a16="http://schemas.microsoft.com/office/drawing/2014/main" id="{F4C96E77-9813-44DD-BC93-15C2E42B1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577" y="4925928"/>
            <a:ext cx="2305694" cy="198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3" name="Rectangle 25">
            <a:extLst>
              <a:ext uri="{FF2B5EF4-FFF2-40B4-BE49-F238E27FC236}">
                <a16:creationId xmlns:a16="http://schemas.microsoft.com/office/drawing/2014/main" id="{76ED718B-EA53-46EB-9218-BB8A38457EDA}"/>
              </a:ext>
            </a:extLst>
          </p:cNvPr>
          <p:cNvSpPr>
            <a:spLocks noGrp="1" noChangeArrowheads="1"/>
          </p:cNvSpPr>
          <p:nvPr>
            <p:ph type="title" sz="quarter" idx="4294967295"/>
          </p:nvPr>
        </p:nvSpPr>
        <p:spPr>
          <a:xfrm>
            <a:off x="154486" y="215636"/>
            <a:ext cx="5029201" cy="2149258"/>
          </a:xfrm>
        </p:spPr>
        <p:txBody>
          <a:bodyPr lIns="91432" tIns="45717" rIns="91432" bIns="45717" anchor="b"/>
          <a:lstStyle/>
          <a:p>
            <a:pPr algn="l" eaLnBrk="1" hangingPunct="1">
              <a:defRPr/>
            </a:pPr>
            <a:r>
              <a:rPr lang="en-US" sz="4600" b="1" dirty="0"/>
              <a:t>WILDERNESS   </a:t>
            </a:r>
            <a:r>
              <a:rPr lang="en-US" sz="4200" b="1" dirty="0"/>
              <a:t>SPIRITUALITY: Need for a Path</a:t>
            </a:r>
          </a:p>
        </p:txBody>
      </p:sp>
      <p:sp>
        <p:nvSpPr>
          <p:cNvPr id="12" name="TextBox 11">
            <a:extLst>
              <a:ext uri="{FF2B5EF4-FFF2-40B4-BE49-F238E27FC236}">
                <a16:creationId xmlns:a16="http://schemas.microsoft.com/office/drawing/2014/main" id="{950FAC44-6364-435E-91D3-A1DD8D4F43B5}"/>
              </a:ext>
            </a:extLst>
          </p:cNvPr>
          <p:cNvSpPr txBox="1"/>
          <p:nvPr/>
        </p:nvSpPr>
        <p:spPr>
          <a:xfrm>
            <a:off x="5758074" y="5699919"/>
            <a:ext cx="2938694" cy="954107"/>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rPr>
              <a:t>Ruby Mountains Wilderness, NV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154329" y="458662"/>
            <a:ext cx="8915400" cy="944563"/>
          </a:xfrm>
        </p:spPr>
        <p:txBody>
          <a:bodyPr lIns="91432" tIns="45717" rIns="91432" bIns="45717" anchor="b"/>
          <a:lstStyle/>
          <a:p>
            <a:pPr eaLnBrk="1" hangingPunct="1">
              <a:defRPr/>
            </a:pPr>
            <a:r>
              <a:rPr lang="en-US" dirty="0">
                <a:effectLst>
                  <a:outerShdw blurRad="38100" dist="38100" dir="2700000" algn="tl">
                    <a:srgbClr val="000000">
                      <a:alpha val="43137"/>
                    </a:srgbClr>
                  </a:outerShdw>
                </a:effectLst>
              </a:rPr>
              <a:t>Key Finding</a:t>
            </a:r>
            <a:r>
              <a:rPr lang="en-US" dirty="0">
                <a:solidFill>
                  <a:srgbClr val="FFFFCC"/>
                </a:solidFill>
                <a:effectLst>
                  <a:outerShdw blurRad="38100" dist="38100" dir="2700000" algn="tl">
                    <a:srgbClr val="000000">
                      <a:alpha val="43137"/>
                    </a:srgbClr>
                  </a:outerShdw>
                </a:effectLst>
              </a:rPr>
              <a:t>…</a:t>
            </a:r>
            <a:r>
              <a:rPr lang="en-US" sz="2800" dirty="0">
                <a:solidFill>
                  <a:srgbClr val="FFFFCC"/>
                </a:solidFill>
                <a:effectLst>
                  <a:outerShdw blurRad="38100" dist="38100" dir="2700000" algn="tl">
                    <a:srgbClr val="000000">
                      <a:alpha val="43137"/>
                    </a:srgbClr>
                  </a:outerShdw>
                </a:effectLst>
              </a:rPr>
              <a:t>from past 10 years hiking</a:t>
            </a:r>
            <a:br>
              <a:rPr lang="en-US" sz="2800" dirty="0">
                <a:solidFill>
                  <a:srgbClr val="FFFFCC"/>
                </a:solidFill>
                <a:effectLst>
                  <a:outerShdw blurRad="38100" dist="38100" dir="2700000" algn="tl">
                    <a:srgbClr val="000000">
                      <a:alpha val="43137"/>
                    </a:srgbClr>
                  </a:outerShdw>
                </a:effectLst>
              </a:rPr>
            </a:br>
            <a:r>
              <a:rPr lang="en-US" sz="2800" dirty="0">
                <a:solidFill>
                  <a:srgbClr val="FFFFCC"/>
                </a:solidFill>
                <a:effectLst>
                  <a:outerShdw blurRad="38100" dist="38100" dir="2700000" algn="tl">
                    <a:srgbClr val="000000">
                      <a:alpha val="43137"/>
                    </a:srgbClr>
                  </a:outerShdw>
                </a:effectLst>
              </a:rPr>
              <a:t>6,000 miles over 600 days on wilderness “trails”</a:t>
            </a:r>
          </a:p>
        </p:txBody>
      </p:sp>
      <p:sp>
        <p:nvSpPr>
          <p:cNvPr id="500739" name="Rectangle 3">
            <a:extLst>
              <a:ext uri="{FF2B5EF4-FFF2-40B4-BE49-F238E27FC236}">
                <a16:creationId xmlns:a16="http://schemas.microsoft.com/office/drawing/2014/main" id="{48DD93EA-E27E-42E3-892E-2F885E6291E4}"/>
              </a:ext>
            </a:extLst>
          </p:cNvPr>
          <p:cNvSpPr>
            <a:spLocks noGrp="1" noChangeArrowheads="1"/>
          </p:cNvSpPr>
          <p:nvPr>
            <p:ph type="body" sz="half" idx="4294967295"/>
          </p:nvPr>
        </p:nvSpPr>
        <p:spPr>
          <a:xfrm>
            <a:off x="85363" y="1623763"/>
            <a:ext cx="9053332" cy="770971"/>
          </a:xfrm>
        </p:spPr>
        <p:txBody>
          <a:bodyPr lIns="91432" tIns="45717" rIns="91432" bIns="45717"/>
          <a:lstStyle/>
          <a:p>
            <a:pPr>
              <a:defRPr/>
            </a:pPr>
            <a:r>
              <a:rPr lang="en-US" sz="3600" dirty="0">
                <a:solidFill>
                  <a:srgbClr val="FFFF99"/>
                </a:solidFill>
                <a:effectLst>
                  <a:outerShdw blurRad="38100" dist="38100" dir="2700000" algn="tl">
                    <a:srgbClr val="000000">
                      <a:alpha val="43137"/>
                    </a:srgbClr>
                  </a:outerShdw>
                </a:effectLst>
              </a:rPr>
              <a:t>Much wilderness </a:t>
            </a:r>
            <a:r>
              <a:rPr lang="en-US" sz="3000" dirty="0">
                <a:solidFill>
                  <a:srgbClr val="FFFFFF"/>
                </a:solidFill>
                <a:effectLst>
                  <a:outerShdw blurRad="38100" dist="38100" dir="2700000" algn="tl">
                    <a:srgbClr val="000000">
                      <a:alpha val="43137"/>
                    </a:srgbClr>
                  </a:outerShdw>
                </a:effectLst>
              </a:rPr>
              <a:t>rarely visited; some overused </a:t>
            </a:r>
            <a:br>
              <a:rPr lang="en-US" sz="2900" dirty="0">
                <a:effectLst>
                  <a:outerShdw blurRad="38100" dist="38100" dir="2700000" algn="tl">
                    <a:srgbClr val="000000">
                      <a:alpha val="43137"/>
                    </a:srgbClr>
                  </a:outerShdw>
                </a:effectLst>
              </a:rPr>
            </a:br>
            <a:br>
              <a:rPr lang="en-US" sz="2900" dirty="0"/>
            </a:br>
            <a:endParaRPr lang="en-US" sz="2900" dirty="0"/>
          </a:p>
          <a:p>
            <a:pPr eaLnBrk="1" hangingPunct="1">
              <a:lnSpc>
                <a:spcPct val="105000"/>
              </a:lnSpc>
              <a:spcAft>
                <a:spcPct val="20000"/>
              </a:spcAft>
              <a:defRPr/>
            </a:pPr>
            <a:endParaRPr lang="en-US" sz="2700" dirty="0"/>
          </a:p>
        </p:txBody>
      </p:sp>
      <p:sp>
        <p:nvSpPr>
          <p:cNvPr id="6" name="Rectangle 3">
            <a:extLst>
              <a:ext uri="{FF2B5EF4-FFF2-40B4-BE49-F238E27FC236}">
                <a16:creationId xmlns:a16="http://schemas.microsoft.com/office/drawing/2014/main" id="{D1E824CE-3D05-4ED6-82C2-749DE13B3B49}"/>
              </a:ext>
            </a:extLst>
          </p:cNvPr>
          <p:cNvSpPr txBox="1">
            <a:spLocks noChangeArrowheads="1"/>
          </p:cNvSpPr>
          <p:nvPr/>
        </p:nvSpPr>
        <p:spPr bwMode="auto">
          <a:xfrm>
            <a:off x="66554" y="2270919"/>
            <a:ext cx="5343646" cy="470931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i="1" dirty="0">
                <a:solidFill>
                  <a:srgbClr val="FFFF99"/>
                </a:solidFill>
                <a:effectLst>
                  <a:outerShdw blurRad="38100" dist="38100" dir="2700000" algn="tl">
                    <a:srgbClr val="000000">
                      <a:alpha val="43137"/>
                    </a:srgbClr>
                  </a:outerShdw>
                </a:effectLst>
              </a:rPr>
              <a:t>Solitude-to-Trails Inverse: </a:t>
            </a:r>
            <a:r>
              <a:rPr lang="en-US" sz="3000" dirty="0">
                <a:effectLst>
                  <a:outerShdw blurRad="38100" dist="38100" dir="2700000" algn="tl">
                    <a:srgbClr val="000000">
                      <a:alpha val="43137"/>
                    </a:srgbClr>
                  </a:outerShdw>
                </a:effectLst>
              </a:rPr>
              <a:t> trails &amp; information good, solitude is low;                     trails &amp; information poor, solitude is high</a:t>
            </a:r>
          </a:p>
          <a:p>
            <a:pPr>
              <a:spcBef>
                <a:spcPts val="1200"/>
              </a:spcBef>
              <a:defRPr/>
            </a:pPr>
            <a:r>
              <a:rPr lang="en-US" sz="3600" dirty="0">
                <a:solidFill>
                  <a:srgbClr val="FFFF99"/>
                </a:solidFill>
                <a:effectLst>
                  <a:outerShdw blurRad="38100" dist="38100" dir="2700000" algn="tl">
                    <a:srgbClr val="000000">
                      <a:alpha val="43137"/>
                    </a:srgbClr>
                  </a:outerShdw>
                </a:effectLst>
              </a:rPr>
              <a:t>Day hikers </a:t>
            </a:r>
            <a:r>
              <a:rPr lang="en-US" sz="3000" dirty="0">
                <a:effectLst>
                  <a:outerShdw blurRad="38100" dist="38100" dir="2700000" algn="tl">
                    <a:srgbClr val="000000">
                      <a:alpha val="43137"/>
                    </a:srgbClr>
                  </a:outerShdw>
                </a:effectLst>
              </a:rPr>
              <a:t>main wilderness users or some short trips</a:t>
            </a:r>
          </a:p>
          <a:p>
            <a:pPr>
              <a:defRPr/>
            </a:pPr>
            <a:r>
              <a:rPr lang="en-US" sz="3600" dirty="0">
                <a:solidFill>
                  <a:srgbClr val="FFFF99"/>
                </a:solidFill>
                <a:effectLst>
                  <a:outerShdw blurRad="38100" dist="38100" dir="2700000" algn="tl">
                    <a:srgbClr val="000000">
                      <a:alpha val="43137"/>
                    </a:srgbClr>
                  </a:outerShdw>
                </a:effectLst>
              </a:rPr>
              <a:t>Backpacking</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shifting to thru-hiking on “well-marked” trails</a:t>
            </a: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a:defRPr/>
            </a:pPr>
            <a:endParaRPr lang="en-US" sz="3000" dirty="0">
              <a:effectLst>
                <a:outerShdw blurRad="38100" dist="38100" dir="2700000" algn="tl">
                  <a:srgbClr val="000000">
                    <a:alpha val="43137"/>
                  </a:srgbClr>
                </a:outerShdw>
              </a:effectLst>
            </a:endParaRPr>
          </a:p>
          <a:p>
            <a:pPr>
              <a:defRPr/>
            </a:pPr>
            <a:endParaRPr lang="en-US" sz="3000" kern="0" dirty="0">
              <a:solidFill>
                <a:srgbClr val="FFFFFF"/>
              </a:solidFill>
            </a:endParaRPr>
          </a:p>
          <a:p>
            <a:pPr marL="0" indent="0" eaLnBrk="1" hangingPunct="1">
              <a:lnSpc>
                <a:spcPct val="105000"/>
              </a:lnSpc>
              <a:spcAft>
                <a:spcPct val="20000"/>
              </a:spcAft>
              <a:buFont typeface="Wingdings" panose="05000000000000000000" pitchFamily="2" charset="2"/>
              <a:buNone/>
              <a:defRPr/>
            </a:pPr>
            <a:endParaRPr lang="en-US" kern="0" dirty="0">
              <a:solidFill>
                <a:srgbClr val="FFFFFF"/>
              </a:solidFill>
            </a:endParaRPr>
          </a:p>
          <a:p>
            <a:pPr eaLnBrk="1" hangingPunct="1">
              <a:lnSpc>
                <a:spcPct val="105000"/>
              </a:lnSpc>
              <a:spcAft>
                <a:spcPct val="20000"/>
              </a:spcAft>
              <a:defRPr/>
            </a:pPr>
            <a:endParaRPr lang="en-US" sz="2900" kern="0" dirty="0">
              <a:solidFill>
                <a:srgbClr val="FFFF00"/>
              </a:solidFill>
            </a:endParaRPr>
          </a:p>
          <a:p>
            <a:pPr eaLnBrk="1" hangingPunct="1">
              <a:lnSpc>
                <a:spcPct val="105000"/>
              </a:lnSpc>
              <a:spcAft>
                <a:spcPct val="20000"/>
              </a:spcAft>
              <a:defRPr/>
            </a:pPr>
            <a:endParaRPr lang="en-US" sz="2700" kern="0" dirty="0"/>
          </a:p>
        </p:txBody>
      </p:sp>
      <p:pic>
        <p:nvPicPr>
          <p:cNvPr id="30725" name="Picture 4" descr="A screenshot of a cell phone&#10;&#10;Description automatically generated">
            <a:extLst>
              <a:ext uri="{FF2B5EF4-FFF2-40B4-BE49-F238E27FC236}">
                <a16:creationId xmlns:a16="http://schemas.microsoft.com/office/drawing/2014/main" id="{0AD478FF-9EB2-4DDA-B1FE-2685A0D0B0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 r="4000"/>
          <a:stretch/>
        </p:blipFill>
        <p:spPr bwMode="auto">
          <a:xfrm>
            <a:off x="5445889" y="2784601"/>
            <a:ext cx="363155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8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Wilderness Mngt. Agencies Culprit</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419" y="1127919"/>
            <a:ext cx="9218781" cy="3697232"/>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None of four agencies </a:t>
            </a:r>
            <a:r>
              <a:rPr lang="en-US" sz="3000" dirty="0">
                <a:effectLst>
                  <a:outerShdw blurRad="38100" dist="38100" dir="2700000" algn="tl">
                    <a:srgbClr val="000000">
                      <a:alpha val="43137"/>
                    </a:srgbClr>
                  </a:outerShdw>
                </a:effectLst>
              </a:rPr>
              <a:t>very wilderness supportive</a:t>
            </a:r>
          </a:p>
          <a:p>
            <a:pPr>
              <a:spcBef>
                <a:spcPts val="1200"/>
              </a:spcBef>
              <a:defRPr/>
            </a:pPr>
            <a:r>
              <a:rPr lang="en-US" sz="3600" dirty="0">
                <a:solidFill>
                  <a:srgbClr val="FFFF99"/>
                </a:solidFill>
                <a:effectLst>
                  <a:outerShdw blurRad="38100" dist="38100" dir="2700000" algn="tl">
                    <a:srgbClr val="000000">
                      <a:alpha val="43137"/>
                    </a:srgbClr>
                  </a:outerShdw>
                </a:effectLst>
              </a:rPr>
              <a:t>Culture and missions </a:t>
            </a:r>
            <a:r>
              <a:rPr lang="en-US" sz="3000" dirty="0">
                <a:effectLst>
                  <a:outerShdw blurRad="38100" dist="38100" dir="2700000" algn="tl">
                    <a:srgbClr val="000000">
                      <a:alpha val="43137"/>
                    </a:srgbClr>
                  </a:outerShdw>
                </a:effectLst>
              </a:rPr>
              <a:t>well-established prior to Wilderness Act</a:t>
            </a:r>
            <a:endParaRPr lang="en-US" sz="3600" dirty="0">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Forest Service &amp; Park Service </a:t>
            </a:r>
            <a:r>
              <a:rPr lang="en-US" sz="3000" dirty="0">
                <a:effectLst>
                  <a:outerShdw blurRad="38100" dist="38100" dir="2700000" algn="tl">
                    <a:srgbClr val="000000">
                      <a:alpha val="43137"/>
                    </a:srgbClr>
                  </a:outerShdw>
                </a:effectLst>
              </a:rPr>
              <a:t>actually opposed Act</a:t>
            </a:r>
            <a:endParaRPr lang="en-US" sz="3600" dirty="0">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Wilderness Act interpretation </a:t>
            </a:r>
            <a:r>
              <a:rPr lang="en-US" sz="3000" dirty="0">
                <a:effectLst>
                  <a:outerShdw blurRad="38100" dist="38100" dir="2700000" algn="tl">
                    <a:srgbClr val="000000">
                      <a:alpha val="43137"/>
                    </a:srgbClr>
                  </a:outerShdw>
                </a:effectLst>
              </a:rPr>
              <a:t>a problem</a:t>
            </a:r>
          </a:p>
          <a:p>
            <a:pPr>
              <a:defRPr/>
            </a:pPr>
            <a:endParaRPr lang="en-US" sz="3000" dirty="0">
              <a:effectLst>
                <a:outerShdw blurRad="38100" dist="38100" dir="2700000" algn="tl">
                  <a:srgbClr val="000000">
                    <a:alpha val="43137"/>
                  </a:srgbClr>
                </a:outerShdw>
              </a:effectLst>
            </a:endParaRPr>
          </a:p>
          <a:p>
            <a:pPr marL="0" indent="0">
              <a:buNone/>
              <a:defRPr/>
            </a:pPr>
            <a:r>
              <a:rPr lang="en-US" sz="3600" dirty="0">
                <a:effectLst>
                  <a:outerShdw blurRad="38100" dist="38100" dir="2700000" algn="tl">
                    <a:srgbClr val="000000">
                      <a:alpha val="43137"/>
                    </a:srgbClr>
                  </a:outerShdw>
                </a:effectLst>
              </a:rPr>
              <a:t> </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50F4DCF-62CA-1DC2-08F9-30246F6B239E}"/>
              </a:ext>
            </a:extLst>
          </p:cNvPr>
          <p:cNvPicPr>
            <a:picLocks noChangeAspect="1"/>
          </p:cNvPicPr>
          <p:nvPr/>
        </p:nvPicPr>
        <p:blipFill>
          <a:blip r:embed="rId3"/>
          <a:stretch>
            <a:fillRect/>
          </a:stretch>
        </p:blipFill>
        <p:spPr>
          <a:xfrm>
            <a:off x="90226" y="4556919"/>
            <a:ext cx="2046790" cy="2288158"/>
          </a:xfrm>
          <a:prstGeom prst="rect">
            <a:avLst/>
          </a:prstGeom>
        </p:spPr>
      </p:pic>
      <p:pic>
        <p:nvPicPr>
          <p:cNvPr id="11" name="Picture 10">
            <a:extLst>
              <a:ext uri="{FF2B5EF4-FFF2-40B4-BE49-F238E27FC236}">
                <a16:creationId xmlns:a16="http://schemas.microsoft.com/office/drawing/2014/main" id="{82948D1D-4668-800C-5F68-3B8285B04996}"/>
              </a:ext>
            </a:extLst>
          </p:cNvPr>
          <p:cNvPicPr>
            <a:picLocks noChangeAspect="1"/>
          </p:cNvPicPr>
          <p:nvPr/>
        </p:nvPicPr>
        <p:blipFill>
          <a:blip r:embed="rId4"/>
          <a:stretch>
            <a:fillRect/>
          </a:stretch>
        </p:blipFill>
        <p:spPr>
          <a:xfrm>
            <a:off x="2244570" y="4556919"/>
            <a:ext cx="2128521" cy="2288158"/>
          </a:xfrm>
          <a:prstGeom prst="rect">
            <a:avLst/>
          </a:prstGeom>
        </p:spPr>
      </p:pic>
      <p:pic>
        <p:nvPicPr>
          <p:cNvPr id="14" name="Picture 13">
            <a:extLst>
              <a:ext uri="{FF2B5EF4-FFF2-40B4-BE49-F238E27FC236}">
                <a16:creationId xmlns:a16="http://schemas.microsoft.com/office/drawing/2014/main" id="{8F8FEEB3-539F-930E-B37E-94FA7FCF3443}"/>
              </a:ext>
            </a:extLst>
          </p:cNvPr>
          <p:cNvPicPr>
            <a:picLocks noChangeAspect="1"/>
          </p:cNvPicPr>
          <p:nvPr/>
        </p:nvPicPr>
        <p:blipFill>
          <a:blip r:embed="rId5"/>
          <a:stretch>
            <a:fillRect/>
          </a:stretch>
        </p:blipFill>
        <p:spPr>
          <a:xfrm>
            <a:off x="4480645" y="4580859"/>
            <a:ext cx="1926498" cy="2293447"/>
          </a:xfrm>
          <a:prstGeom prst="rect">
            <a:avLst/>
          </a:prstGeom>
        </p:spPr>
      </p:pic>
      <p:pic>
        <p:nvPicPr>
          <p:cNvPr id="16" name="Picture 15">
            <a:extLst>
              <a:ext uri="{FF2B5EF4-FFF2-40B4-BE49-F238E27FC236}">
                <a16:creationId xmlns:a16="http://schemas.microsoft.com/office/drawing/2014/main" id="{014EA62E-4954-5BCD-D2A9-BC5A933AC9B4}"/>
              </a:ext>
            </a:extLst>
          </p:cNvPr>
          <p:cNvPicPr>
            <a:picLocks noChangeAspect="1"/>
          </p:cNvPicPr>
          <p:nvPr/>
        </p:nvPicPr>
        <p:blipFill>
          <a:blip r:embed="rId6"/>
          <a:stretch>
            <a:fillRect/>
          </a:stretch>
        </p:blipFill>
        <p:spPr>
          <a:xfrm>
            <a:off x="6477405" y="4629053"/>
            <a:ext cx="2590020" cy="2256864"/>
          </a:xfrm>
          <a:prstGeom prst="rect">
            <a:avLst/>
          </a:prstGeom>
        </p:spPr>
      </p:pic>
    </p:spTree>
    <p:extLst>
      <p:ext uri="{BB962C8B-B14F-4D97-AF65-F5344CB8AC3E}">
        <p14:creationId xmlns:p14="http://schemas.microsoft.com/office/powerpoint/2010/main" val="249239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Wilderness Trails Data Gap</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05789" y="936369"/>
            <a:ext cx="5815176" cy="312419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USGS</a:t>
            </a:r>
            <a:r>
              <a:rPr lang="en-US" sz="4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initiated trail map decline: 1992 &amp; 2009</a:t>
            </a:r>
          </a:p>
          <a:p>
            <a:pPr>
              <a:spcBef>
                <a:spcPts val="1200"/>
              </a:spcBef>
              <a:defRPr/>
            </a:pPr>
            <a:r>
              <a:rPr lang="en-US" sz="3600" dirty="0">
                <a:solidFill>
                  <a:srgbClr val="FFFF99"/>
                </a:solidFill>
                <a:effectLst>
                  <a:outerShdw blurRad="38100" dist="38100" dir="2700000" algn="tl">
                    <a:srgbClr val="000000">
                      <a:alpha val="43137"/>
                    </a:srgbClr>
                  </a:outerShdw>
                </a:effectLst>
              </a:rPr>
              <a:t>No shortage </a:t>
            </a:r>
            <a:r>
              <a:rPr lang="en-US" sz="3000" dirty="0">
                <a:effectLst>
                  <a:outerShdw blurRad="38100" dist="38100" dir="2700000" algn="tl">
                    <a:srgbClr val="000000">
                      <a:alpha val="43137"/>
                    </a:srgbClr>
                  </a:outerShdw>
                </a:effectLst>
              </a:rPr>
              <a:t>of non-gov map info sources but business models drive products/profits—NOT necessarily wilderness trail needs</a:t>
            </a:r>
          </a:p>
          <a:p>
            <a:pPr marL="0" indent="0">
              <a:buNone/>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3" name="Picture 2" descr="A black and green text&#10;&#10;Description automatically generated">
            <a:extLst>
              <a:ext uri="{FF2B5EF4-FFF2-40B4-BE49-F238E27FC236}">
                <a16:creationId xmlns:a16="http://schemas.microsoft.com/office/drawing/2014/main" id="{707E85E4-374A-97FE-DD6C-5F146C117131}"/>
              </a:ext>
            </a:extLst>
          </p:cNvPr>
          <p:cNvPicPr>
            <a:picLocks noChangeAspect="1"/>
          </p:cNvPicPr>
          <p:nvPr/>
        </p:nvPicPr>
        <p:blipFill rotWithShape="1">
          <a:blip r:embed="rId3">
            <a:extLst>
              <a:ext uri="{28A0092B-C50C-407E-A947-70E740481C1C}">
                <a14:useLocalDpi xmlns:a14="http://schemas.microsoft.com/office/drawing/2010/main" val="0"/>
              </a:ext>
            </a:extLst>
          </a:blip>
          <a:srcRect l="2715" t="16858" r="2954" b="22698"/>
          <a:stretch/>
        </p:blipFill>
        <p:spPr>
          <a:xfrm>
            <a:off x="5963773" y="3036777"/>
            <a:ext cx="2952278" cy="677760"/>
          </a:xfrm>
          <a:prstGeom prst="rect">
            <a:avLst/>
          </a:prstGeom>
        </p:spPr>
      </p:pic>
      <p:pic>
        <p:nvPicPr>
          <p:cNvPr id="5" name="Picture 4" descr="A close up of a logo&#10;&#10;Description automatically generated">
            <a:extLst>
              <a:ext uri="{FF2B5EF4-FFF2-40B4-BE49-F238E27FC236}">
                <a16:creationId xmlns:a16="http://schemas.microsoft.com/office/drawing/2014/main" id="{966FA9BB-3E98-FAB6-5955-6905F9590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437" y="3768633"/>
            <a:ext cx="2952278" cy="719463"/>
          </a:xfrm>
          <a:prstGeom prst="rect">
            <a:avLst/>
          </a:prstGeom>
        </p:spPr>
      </p:pic>
      <p:pic>
        <p:nvPicPr>
          <p:cNvPr id="8" name="Picture 7" descr="A close up of a logo&#10;&#10;Description automatically generated">
            <a:extLst>
              <a:ext uri="{FF2B5EF4-FFF2-40B4-BE49-F238E27FC236}">
                <a16:creationId xmlns:a16="http://schemas.microsoft.com/office/drawing/2014/main" id="{65ACCAE2-1B94-E0D3-5372-CD503119D496}"/>
              </a:ext>
            </a:extLst>
          </p:cNvPr>
          <p:cNvPicPr>
            <a:picLocks noChangeAspect="1"/>
          </p:cNvPicPr>
          <p:nvPr/>
        </p:nvPicPr>
        <p:blipFill rotWithShape="1">
          <a:blip r:embed="rId5">
            <a:extLst>
              <a:ext uri="{28A0092B-C50C-407E-A947-70E740481C1C}">
                <a14:useLocalDpi xmlns:a14="http://schemas.microsoft.com/office/drawing/2010/main" val="0"/>
              </a:ext>
            </a:extLst>
          </a:blip>
          <a:srcRect t="15257" b="7285"/>
          <a:stretch/>
        </p:blipFill>
        <p:spPr>
          <a:xfrm>
            <a:off x="5715515" y="5270557"/>
            <a:ext cx="3251865" cy="752526"/>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EBC14C23-A756-71AE-EB8A-487EE10357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414" y="6077179"/>
            <a:ext cx="3603012" cy="914401"/>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1111DC8B-DF97-7244-7421-BED81B662AE0}"/>
              </a:ext>
            </a:extLst>
          </p:cNvPr>
          <p:cNvPicPr>
            <a:picLocks noChangeAspect="1"/>
          </p:cNvPicPr>
          <p:nvPr/>
        </p:nvPicPr>
        <p:blipFill rotWithShape="1">
          <a:blip r:embed="rId7">
            <a:extLst>
              <a:ext uri="{28A0092B-C50C-407E-A947-70E740481C1C}">
                <a14:useLocalDpi xmlns:a14="http://schemas.microsoft.com/office/drawing/2010/main" val="0"/>
              </a:ext>
            </a:extLst>
          </a:blip>
          <a:srcRect t="18041" b="8549"/>
          <a:stretch/>
        </p:blipFill>
        <p:spPr>
          <a:xfrm>
            <a:off x="5921438" y="4556993"/>
            <a:ext cx="3036949" cy="644833"/>
          </a:xfrm>
          <a:prstGeom prst="rect">
            <a:avLst/>
          </a:prstGeom>
        </p:spPr>
      </p:pic>
      <p:pic>
        <p:nvPicPr>
          <p:cNvPr id="4" name="Picture 3" descr="A graph showing the value of a company&#10;&#10;Description automatically generated with medium confidence">
            <a:extLst>
              <a:ext uri="{FF2B5EF4-FFF2-40B4-BE49-F238E27FC236}">
                <a16:creationId xmlns:a16="http://schemas.microsoft.com/office/drawing/2014/main" id="{C5781C51-25FD-16DE-7A12-F19C92D8BA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4179664"/>
            <a:ext cx="4038600" cy="2856955"/>
          </a:xfrm>
          <a:prstGeom prst="rect">
            <a:avLst/>
          </a:prstGeom>
        </p:spPr>
      </p:pic>
      <p:pic>
        <p:nvPicPr>
          <p:cNvPr id="9" name="Picture 8" descr="A green text on a white background&#10;&#10;Description automatically generated">
            <a:extLst>
              <a:ext uri="{FF2B5EF4-FFF2-40B4-BE49-F238E27FC236}">
                <a16:creationId xmlns:a16="http://schemas.microsoft.com/office/drawing/2014/main" id="{6D2B7022-8D53-8E2F-A4B8-681784E963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1800" y="1199872"/>
            <a:ext cx="2117898" cy="847159"/>
          </a:xfrm>
          <a:prstGeom prst="rect">
            <a:avLst/>
          </a:prstGeom>
        </p:spPr>
      </p:pic>
      <p:pic>
        <p:nvPicPr>
          <p:cNvPr id="7" name="Picture 6" descr="A logo with black text&#10;&#10;Description automatically generated">
            <a:extLst>
              <a:ext uri="{FF2B5EF4-FFF2-40B4-BE49-F238E27FC236}">
                <a16:creationId xmlns:a16="http://schemas.microsoft.com/office/drawing/2014/main" id="{00F78D51-7126-12C7-897D-B0000B9159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5124" y="2124390"/>
            <a:ext cx="2314574" cy="847165"/>
          </a:xfrm>
          <a:prstGeom prst="rect">
            <a:avLst/>
          </a:prstGeom>
        </p:spPr>
      </p:pic>
    </p:spTree>
    <p:extLst>
      <p:ext uri="{BB962C8B-B14F-4D97-AF65-F5344CB8AC3E}">
        <p14:creationId xmlns:p14="http://schemas.microsoft.com/office/powerpoint/2010/main" val="269359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80715" y="0"/>
            <a:ext cx="8763000" cy="914401"/>
          </a:xfrm>
        </p:spPr>
        <p:txBody>
          <a:bodyPr lIns="91432" tIns="45717" rIns="91432" bIns="45717" anchor="b"/>
          <a:lstStyle/>
          <a:p>
            <a:pPr eaLnBrk="1" hangingPunct="1">
              <a:defRPr/>
            </a:pPr>
            <a:r>
              <a:rPr lang="en-US" dirty="0"/>
              <a:t>Wilderness Act Misunderstood</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0" y="1045599"/>
            <a:ext cx="6096000" cy="2431011"/>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“Untrammeled” paradigm: </a:t>
            </a:r>
            <a:r>
              <a:rPr lang="en-US" sz="3000" dirty="0">
                <a:effectLst>
                  <a:outerShdw blurRad="38100" dist="38100" dir="2700000" algn="tl">
                    <a:srgbClr val="000000">
                      <a:alpha val="43137"/>
                    </a:srgbClr>
                  </a:outerShdw>
                </a:effectLst>
              </a:rPr>
              <a:t>sanctuary where people are problem</a:t>
            </a:r>
          </a:p>
          <a:p>
            <a:pPr>
              <a:spcBef>
                <a:spcPts val="1200"/>
              </a:spcBef>
              <a:defRPr/>
            </a:pPr>
            <a:r>
              <a:rPr lang="en-US" sz="3600" dirty="0">
                <a:solidFill>
                  <a:srgbClr val="FFFF99"/>
                </a:solidFill>
                <a:effectLst>
                  <a:outerShdw blurRad="38100" dist="38100" dir="2700000" algn="tl">
                    <a:srgbClr val="000000">
                      <a:alpha val="43137"/>
                    </a:srgbClr>
                  </a:outerShdw>
                </a:effectLst>
              </a:rPr>
              <a:t>Wilderness purpose: </a:t>
            </a:r>
            <a:r>
              <a:rPr lang="en-US" sz="3000" dirty="0">
                <a:effectLst>
                  <a:outerShdw blurRad="38100" dist="38100" dir="2700000" algn="tl">
                    <a:srgbClr val="000000">
                      <a:alpha val="43137"/>
                    </a:srgbClr>
                  </a:outerShdw>
                </a:effectLst>
              </a:rPr>
              <a:t>people’s use and enjoyment</a:t>
            </a:r>
            <a:endParaRPr lang="en-US" sz="3000" dirty="0">
              <a:solidFill>
                <a:srgbClr val="FFFFFF"/>
              </a:solidFill>
              <a:effectLst>
                <a:outerShdw blurRad="38100" dist="38100" dir="2700000" algn="tl">
                  <a:srgbClr val="000000">
                    <a:alpha val="43137"/>
                  </a:srgbClr>
                </a:outerShdw>
              </a:effectLst>
            </a:endParaRPr>
          </a:p>
          <a:p>
            <a:pPr marL="0" indent="0">
              <a:buNone/>
              <a:defRPr/>
            </a:pPr>
            <a:r>
              <a:rPr lang="en-US" sz="3600" dirty="0">
                <a:effectLst>
                  <a:outerShdw blurRad="38100" dist="38100" dir="2700000" algn="tl">
                    <a:srgbClr val="000000">
                      <a:alpha val="43137"/>
                    </a:srgbClr>
                  </a:outerShdw>
                </a:effectLst>
              </a:rPr>
              <a:t> </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marL="0" indent="0">
              <a:buNone/>
              <a:defRPr/>
            </a:pPr>
            <a:endParaRPr lang="en-US" dirty="0">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1072FCB8-1628-058B-7CA9-59394AC52BD3}"/>
              </a:ext>
            </a:extLst>
          </p:cNvPr>
          <p:cNvSpPr txBox="1">
            <a:spLocks noChangeArrowheads="1"/>
          </p:cNvSpPr>
          <p:nvPr/>
        </p:nvSpPr>
        <p:spPr bwMode="auto">
          <a:xfrm>
            <a:off x="0" y="3814306"/>
            <a:ext cx="3352800" cy="303291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Sawtooth:</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poster child for wilderness misunderstanding</a:t>
            </a:r>
          </a:p>
          <a:p>
            <a:pPr marL="0" indent="0">
              <a:spcBef>
                <a:spcPts val="1200"/>
              </a:spcBef>
              <a:buNone/>
              <a:defRPr/>
            </a:pPr>
            <a:endParaRPr lang="en-US" sz="3600" dirty="0">
              <a:effectLst>
                <a:outerShdw blurRad="38100" dist="38100" dir="2700000" algn="tl">
                  <a:srgbClr val="000000">
                    <a:alpha val="43137"/>
                  </a:srgbClr>
                </a:outerShdw>
              </a:effectLst>
            </a:endParaRPr>
          </a:p>
        </p:txBody>
      </p:sp>
      <p:pic>
        <p:nvPicPr>
          <p:cNvPr id="4" name="Picture 3" descr="A sign with carved letters&#10;&#10;Description automatically generated with medium confidence">
            <a:extLst>
              <a:ext uri="{FF2B5EF4-FFF2-40B4-BE49-F238E27FC236}">
                <a16:creationId xmlns:a16="http://schemas.microsoft.com/office/drawing/2014/main" id="{6DB62E4C-077E-02A7-26F3-9513D1C874DE}"/>
              </a:ext>
            </a:extLst>
          </p:cNvPr>
          <p:cNvPicPr>
            <a:picLocks noChangeAspect="1"/>
          </p:cNvPicPr>
          <p:nvPr/>
        </p:nvPicPr>
        <p:blipFill rotWithShape="1">
          <a:blip r:embed="rId3">
            <a:extLst>
              <a:ext uri="{28A0092B-C50C-407E-A947-70E740481C1C}">
                <a14:useLocalDpi xmlns:a14="http://schemas.microsoft.com/office/drawing/2010/main" val="0"/>
              </a:ext>
            </a:extLst>
          </a:blip>
          <a:srcRect l="4345" r="3417"/>
          <a:stretch/>
        </p:blipFill>
        <p:spPr>
          <a:xfrm>
            <a:off x="6248400" y="975519"/>
            <a:ext cx="2773018" cy="4178285"/>
          </a:xfrm>
          <a:prstGeom prst="rect">
            <a:avLst/>
          </a:prstGeom>
          <a:ln w="38100">
            <a:solidFill>
              <a:schemeClr val="bg2"/>
            </a:solidFill>
          </a:ln>
        </p:spPr>
      </p:pic>
      <p:pic>
        <p:nvPicPr>
          <p:cNvPr id="10" name="Picture 9" descr="A sign with a person sitting on the ground&#10;&#10;Description automatically generated">
            <a:extLst>
              <a:ext uri="{FF2B5EF4-FFF2-40B4-BE49-F238E27FC236}">
                <a16:creationId xmlns:a16="http://schemas.microsoft.com/office/drawing/2014/main" id="{E1BC0FC9-2562-0A89-5D8C-33F0828147AC}"/>
              </a:ext>
            </a:extLst>
          </p:cNvPr>
          <p:cNvPicPr>
            <a:picLocks noChangeAspect="1"/>
          </p:cNvPicPr>
          <p:nvPr/>
        </p:nvPicPr>
        <p:blipFill rotWithShape="1">
          <a:blip r:embed="rId4">
            <a:extLst>
              <a:ext uri="{28A0092B-C50C-407E-A947-70E740481C1C}">
                <a14:useLocalDpi xmlns:a14="http://schemas.microsoft.com/office/drawing/2010/main" val="0"/>
              </a:ext>
            </a:extLst>
          </a:blip>
          <a:srcRect l="7652" t="27246" r="6902"/>
          <a:stretch/>
        </p:blipFill>
        <p:spPr>
          <a:xfrm>
            <a:off x="3505200" y="3791524"/>
            <a:ext cx="5516218" cy="3269574"/>
          </a:xfrm>
          <a:prstGeom prst="rect">
            <a:avLst/>
          </a:prstGeom>
          <a:ln w="38100">
            <a:solidFill>
              <a:schemeClr val="bg2"/>
            </a:solidFill>
          </a:ln>
        </p:spPr>
      </p:pic>
    </p:spTree>
    <p:extLst>
      <p:ext uri="{BB962C8B-B14F-4D97-AF65-F5344CB8AC3E}">
        <p14:creationId xmlns:p14="http://schemas.microsoft.com/office/powerpoint/2010/main" val="345416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lake surrounded by snow&#10;&#10;Description automatically generated">
            <a:extLst>
              <a:ext uri="{FF2B5EF4-FFF2-40B4-BE49-F238E27FC236}">
                <a16:creationId xmlns:a16="http://schemas.microsoft.com/office/drawing/2014/main" id="{DFC0511F-0682-49C9-9C1D-6214AECCA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09" y="851284"/>
            <a:ext cx="4238236" cy="3088829"/>
          </a:xfrm>
          <a:prstGeom prst="rect">
            <a:avLst/>
          </a:prstGeom>
          <a:ln w="38100">
            <a:solidFill>
              <a:schemeClr val="bg2"/>
            </a:solidFill>
          </a:ln>
        </p:spPr>
      </p:pic>
      <p:pic>
        <p:nvPicPr>
          <p:cNvPr id="7" name="Picture 6" descr="A lake surrounded by mountains&#10;&#10;Description automatically generated">
            <a:extLst>
              <a:ext uri="{FF2B5EF4-FFF2-40B4-BE49-F238E27FC236}">
                <a16:creationId xmlns:a16="http://schemas.microsoft.com/office/drawing/2014/main" id="{6D95F7AA-B3F6-B0F6-B275-9BEC6FCAB466}"/>
              </a:ext>
            </a:extLst>
          </p:cNvPr>
          <p:cNvPicPr>
            <a:picLocks noChangeAspect="1"/>
          </p:cNvPicPr>
          <p:nvPr/>
        </p:nvPicPr>
        <p:blipFill rotWithShape="1">
          <a:blip r:embed="rId4">
            <a:extLst>
              <a:ext uri="{28A0092B-C50C-407E-A947-70E740481C1C}">
                <a14:useLocalDpi xmlns:a14="http://schemas.microsoft.com/office/drawing/2010/main" val="0"/>
              </a:ext>
            </a:extLst>
          </a:blip>
          <a:srcRect b="7010"/>
          <a:stretch/>
        </p:blipFill>
        <p:spPr>
          <a:xfrm>
            <a:off x="4710509" y="4088712"/>
            <a:ext cx="4224838" cy="2832231"/>
          </a:xfrm>
          <a:prstGeom prst="rect">
            <a:avLst/>
          </a:prstGeom>
          <a:ln w="38100">
            <a:solidFill>
              <a:schemeClr val="bg2"/>
            </a:solidFill>
          </a:ln>
        </p:spPr>
      </p:pic>
      <p:pic>
        <p:nvPicPr>
          <p:cNvPr id="12" name="Picture 11" descr="A snowy mountain with a lake&#10;&#10;Description automatically generated">
            <a:extLst>
              <a:ext uri="{FF2B5EF4-FFF2-40B4-BE49-F238E27FC236}">
                <a16:creationId xmlns:a16="http://schemas.microsoft.com/office/drawing/2014/main" id="{799C469B-F0FF-4644-CC72-84160ACD4329}"/>
              </a:ext>
            </a:extLst>
          </p:cNvPr>
          <p:cNvPicPr>
            <a:picLocks noChangeAspect="1"/>
          </p:cNvPicPr>
          <p:nvPr/>
        </p:nvPicPr>
        <p:blipFill rotWithShape="1">
          <a:blip r:embed="rId5">
            <a:extLst>
              <a:ext uri="{28A0092B-C50C-407E-A947-70E740481C1C}">
                <a14:useLocalDpi xmlns:a14="http://schemas.microsoft.com/office/drawing/2010/main" val="0"/>
              </a:ext>
            </a:extLst>
          </a:blip>
          <a:srcRect l="-44" t="76" r="44" b="24716"/>
          <a:stretch/>
        </p:blipFill>
        <p:spPr>
          <a:xfrm>
            <a:off x="208653" y="4077886"/>
            <a:ext cx="4304324" cy="2832231"/>
          </a:xfrm>
          <a:prstGeom prst="rect">
            <a:avLst/>
          </a:prstGeom>
          <a:ln w="38100">
            <a:solidFill>
              <a:schemeClr val="bg2"/>
            </a:solidFill>
          </a:ln>
        </p:spPr>
      </p:pic>
      <p:pic>
        <p:nvPicPr>
          <p:cNvPr id="3" name="Picture 2" descr="A person hiking on a snowy mountain&#10;&#10;Description automatically generated">
            <a:extLst>
              <a:ext uri="{FF2B5EF4-FFF2-40B4-BE49-F238E27FC236}">
                <a16:creationId xmlns:a16="http://schemas.microsoft.com/office/drawing/2014/main" id="{A75BD066-6A45-94B1-45FA-736A889D4E4B}"/>
              </a:ext>
            </a:extLst>
          </p:cNvPr>
          <p:cNvPicPr>
            <a:picLocks noChangeAspect="1"/>
          </p:cNvPicPr>
          <p:nvPr/>
        </p:nvPicPr>
        <p:blipFill rotWithShape="1">
          <a:blip r:embed="rId6">
            <a:extLst>
              <a:ext uri="{28A0092B-C50C-407E-A947-70E740481C1C}">
                <a14:useLocalDpi xmlns:a14="http://schemas.microsoft.com/office/drawing/2010/main" val="0"/>
              </a:ext>
            </a:extLst>
          </a:blip>
          <a:srcRect b="5470"/>
          <a:stretch/>
        </p:blipFill>
        <p:spPr>
          <a:xfrm>
            <a:off x="208654" y="851284"/>
            <a:ext cx="4304323" cy="3055421"/>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Rock &amp; Ice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4606947" y="6385719"/>
            <a:ext cx="4304324"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High </a:t>
            </a:r>
            <a:r>
              <a:rPr lang="en-US" sz="2200" dirty="0" err="1">
                <a:solidFill>
                  <a:srgbClr val="FFFF99"/>
                </a:solidFill>
                <a:effectLst>
                  <a:outerShdw blurRad="38100" dist="38100" dir="2700000" algn="tl">
                    <a:srgbClr val="000000">
                      <a:alpha val="43137"/>
                    </a:srgbClr>
                  </a:outerShdw>
                </a:effectLst>
                <a:highlight>
                  <a:srgbClr val="808080"/>
                </a:highlight>
              </a:rPr>
              <a:t>Uintas</a:t>
            </a:r>
            <a:r>
              <a:rPr lang="en-US" sz="2200" dirty="0">
                <a:solidFill>
                  <a:srgbClr val="FFFF99"/>
                </a:solidFill>
                <a:effectLst>
                  <a:outerShdw blurRad="38100" dist="38100" dir="2700000" algn="tl">
                    <a:srgbClr val="000000">
                      <a:alpha val="43137"/>
                    </a:srgbClr>
                  </a:outerShdw>
                </a:effectLst>
                <a:highlight>
                  <a:srgbClr val="808080"/>
                </a:highlight>
              </a:rPr>
              <a:t>, UT</a:t>
            </a: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456393" y="3400268"/>
            <a:ext cx="3884547"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John Muir, CA</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162190" y="6410818"/>
            <a:ext cx="4907071"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Eagle Cap, OR</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670766" y="3400268"/>
            <a:ext cx="4304324"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Cecil D. Andrus-White Clouds, ID</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89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iking in a canyon&#10;&#10;Description automatically generated">
            <a:extLst>
              <a:ext uri="{FF2B5EF4-FFF2-40B4-BE49-F238E27FC236}">
                <a16:creationId xmlns:a16="http://schemas.microsoft.com/office/drawing/2014/main" id="{9B2C5504-771E-D257-EA6F-6A4EFFEAE58D}"/>
              </a:ext>
            </a:extLst>
          </p:cNvPr>
          <p:cNvPicPr>
            <a:picLocks noChangeAspect="1"/>
          </p:cNvPicPr>
          <p:nvPr/>
        </p:nvPicPr>
        <p:blipFill rotWithShape="1">
          <a:blip r:embed="rId3">
            <a:extLst>
              <a:ext uri="{28A0092B-C50C-407E-A947-70E740481C1C}">
                <a14:useLocalDpi xmlns:a14="http://schemas.microsoft.com/office/drawing/2010/main" val="0"/>
              </a:ext>
            </a:extLst>
          </a:blip>
          <a:srcRect b="6805"/>
          <a:stretch/>
        </p:blipFill>
        <p:spPr>
          <a:xfrm>
            <a:off x="284253" y="3947319"/>
            <a:ext cx="4268403" cy="2983448"/>
          </a:xfrm>
          <a:prstGeom prst="rect">
            <a:avLst/>
          </a:prstGeom>
          <a:ln w="38100">
            <a:solidFill>
              <a:schemeClr val="bg2"/>
            </a:solidFill>
          </a:ln>
        </p:spPr>
      </p:pic>
      <p:pic>
        <p:nvPicPr>
          <p:cNvPr id="12" name="Picture 11" descr="A person hiking in a field&#10;&#10;Description automatically generated">
            <a:extLst>
              <a:ext uri="{FF2B5EF4-FFF2-40B4-BE49-F238E27FC236}">
                <a16:creationId xmlns:a16="http://schemas.microsoft.com/office/drawing/2014/main" id="{33E28F2E-04B3-D44C-C9CB-682FC105299E}"/>
              </a:ext>
            </a:extLst>
          </p:cNvPr>
          <p:cNvPicPr>
            <a:picLocks noChangeAspect="1"/>
          </p:cNvPicPr>
          <p:nvPr/>
        </p:nvPicPr>
        <p:blipFill rotWithShape="1">
          <a:blip r:embed="rId4">
            <a:extLst>
              <a:ext uri="{28A0092B-C50C-407E-A947-70E740481C1C}">
                <a14:useLocalDpi xmlns:a14="http://schemas.microsoft.com/office/drawing/2010/main" val="0"/>
              </a:ext>
            </a:extLst>
          </a:blip>
          <a:srcRect b="3326"/>
          <a:stretch/>
        </p:blipFill>
        <p:spPr>
          <a:xfrm>
            <a:off x="4706168" y="3947319"/>
            <a:ext cx="4154922" cy="2983448"/>
          </a:xfrm>
          <a:prstGeom prst="rect">
            <a:avLst/>
          </a:prstGeom>
          <a:ln w="38100">
            <a:solidFill>
              <a:schemeClr val="bg2"/>
            </a:solidFill>
          </a:ln>
        </p:spPr>
      </p:pic>
      <p:pic>
        <p:nvPicPr>
          <p:cNvPr id="7" name="Picture 6" descr="A person hiking in the desert&#10;&#10;Description automatically generated">
            <a:extLst>
              <a:ext uri="{FF2B5EF4-FFF2-40B4-BE49-F238E27FC236}">
                <a16:creationId xmlns:a16="http://schemas.microsoft.com/office/drawing/2014/main" id="{4A5C9100-81A0-B550-82C2-2F03C824FD2D}"/>
              </a:ext>
            </a:extLst>
          </p:cNvPr>
          <p:cNvPicPr>
            <a:picLocks noChangeAspect="1"/>
          </p:cNvPicPr>
          <p:nvPr/>
        </p:nvPicPr>
        <p:blipFill rotWithShape="1">
          <a:blip r:embed="rId5">
            <a:extLst>
              <a:ext uri="{28A0092B-C50C-407E-A947-70E740481C1C}">
                <a14:useLocalDpi xmlns:a14="http://schemas.microsoft.com/office/drawing/2010/main" val="0"/>
              </a:ext>
            </a:extLst>
          </a:blip>
          <a:srcRect l="-264" t="-400" r="5806" b="7409"/>
          <a:stretch/>
        </p:blipFill>
        <p:spPr>
          <a:xfrm>
            <a:off x="4704903" y="821677"/>
            <a:ext cx="4156187" cy="2983448"/>
          </a:xfrm>
          <a:prstGeom prst="rect">
            <a:avLst/>
          </a:prstGeom>
          <a:ln w="38100">
            <a:solidFill>
              <a:schemeClr val="bg2"/>
            </a:solidFill>
          </a:ln>
        </p:spPr>
      </p:pic>
      <p:pic>
        <p:nvPicPr>
          <p:cNvPr id="3" name="Picture 2" descr="A cactus in the desert&#10;&#10;Description automatically generated">
            <a:extLst>
              <a:ext uri="{FF2B5EF4-FFF2-40B4-BE49-F238E27FC236}">
                <a16:creationId xmlns:a16="http://schemas.microsoft.com/office/drawing/2014/main" id="{385082CB-A39F-F8AC-C9C4-4D017699AD56}"/>
              </a:ext>
            </a:extLst>
          </p:cNvPr>
          <p:cNvPicPr>
            <a:picLocks noChangeAspect="1"/>
          </p:cNvPicPr>
          <p:nvPr/>
        </p:nvPicPr>
        <p:blipFill rotWithShape="1">
          <a:blip r:embed="rId6">
            <a:extLst>
              <a:ext uri="{28A0092B-C50C-407E-A947-70E740481C1C}">
                <a14:useLocalDpi xmlns:a14="http://schemas.microsoft.com/office/drawing/2010/main" val="0"/>
              </a:ext>
            </a:extLst>
          </a:blip>
          <a:srcRect b="7048"/>
          <a:stretch/>
        </p:blipFill>
        <p:spPr>
          <a:xfrm>
            <a:off x="282910" y="810156"/>
            <a:ext cx="4272511" cy="2983448"/>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Desert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105310" y="6426559"/>
            <a:ext cx="4304323"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Grand Gulch (WSA), UT</a:t>
            </a: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0" y="3320752"/>
            <a:ext cx="4875148"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Cabeza </a:t>
            </a:r>
            <a:r>
              <a:rPr lang="en-US" sz="2200" dirty="0" err="1">
                <a:solidFill>
                  <a:srgbClr val="FFFF99"/>
                </a:solidFill>
                <a:effectLst>
                  <a:outerShdw blurRad="38100" dist="38100" dir="2700000" algn="tl">
                    <a:srgbClr val="000000">
                      <a:alpha val="43137"/>
                    </a:srgbClr>
                  </a:outerShdw>
                </a:effectLst>
                <a:highlight>
                  <a:srgbClr val="808080"/>
                </a:highlight>
              </a:rPr>
              <a:t>Prieta</a:t>
            </a:r>
            <a:r>
              <a:rPr lang="en-US" sz="2200" dirty="0">
                <a:solidFill>
                  <a:srgbClr val="FFFF99"/>
                </a:solidFill>
                <a:effectLst>
                  <a:outerShdw blurRad="38100" dist="38100" dir="2700000" algn="tl">
                    <a:srgbClr val="000000">
                      <a:alpha val="43137"/>
                    </a:srgbClr>
                  </a:outerShdw>
                </a:effectLst>
                <a:highlight>
                  <a:srgbClr val="808080"/>
                </a:highlight>
              </a:rPr>
              <a:t>, AZ</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4726638" y="6426559"/>
            <a:ext cx="4114800"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Craters of Moon, ID</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613225" y="3305320"/>
            <a:ext cx="4374512" cy="861818"/>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Joshua Tree, CA</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65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alking through a forest&#10;&#10;Description automatically generated">
            <a:extLst>
              <a:ext uri="{FF2B5EF4-FFF2-40B4-BE49-F238E27FC236}">
                <a16:creationId xmlns:a16="http://schemas.microsoft.com/office/drawing/2014/main" id="{3B4C9021-A6E3-A41A-5947-3D5E76891309}"/>
              </a:ext>
            </a:extLst>
          </p:cNvPr>
          <p:cNvPicPr>
            <a:picLocks noChangeAspect="1"/>
          </p:cNvPicPr>
          <p:nvPr/>
        </p:nvPicPr>
        <p:blipFill rotWithShape="1">
          <a:blip r:embed="rId3">
            <a:extLst>
              <a:ext uri="{28A0092B-C50C-407E-A947-70E740481C1C}">
                <a14:useLocalDpi xmlns:a14="http://schemas.microsoft.com/office/drawing/2010/main" val="0"/>
              </a:ext>
            </a:extLst>
          </a:blip>
          <a:srcRect b="13220"/>
          <a:stretch/>
        </p:blipFill>
        <p:spPr>
          <a:xfrm>
            <a:off x="4707129" y="4168319"/>
            <a:ext cx="4204146" cy="2737842"/>
          </a:xfrm>
          <a:prstGeom prst="rect">
            <a:avLst/>
          </a:prstGeom>
          <a:ln w="38100">
            <a:solidFill>
              <a:schemeClr val="bg2"/>
            </a:solidFill>
          </a:ln>
        </p:spPr>
      </p:pic>
      <p:pic>
        <p:nvPicPr>
          <p:cNvPr id="12" name="Picture 11" descr="A high angle view of a forest&#10;&#10;Description automatically generated">
            <a:extLst>
              <a:ext uri="{FF2B5EF4-FFF2-40B4-BE49-F238E27FC236}">
                <a16:creationId xmlns:a16="http://schemas.microsoft.com/office/drawing/2014/main" id="{E251C193-0112-EB13-F480-3ED6D818CCFD}"/>
              </a:ext>
            </a:extLst>
          </p:cNvPr>
          <p:cNvPicPr>
            <a:picLocks noChangeAspect="1"/>
          </p:cNvPicPr>
          <p:nvPr/>
        </p:nvPicPr>
        <p:blipFill rotWithShape="1">
          <a:blip r:embed="rId4">
            <a:extLst>
              <a:ext uri="{28A0092B-C50C-407E-A947-70E740481C1C}">
                <a14:useLocalDpi xmlns:a14="http://schemas.microsoft.com/office/drawing/2010/main" val="0"/>
              </a:ext>
            </a:extLst>
          </a:blip>
          <a:srcRect b="14338"/>
          <a:stretch/>
        </p:blipFill>
        <p:spPr>
          <a:xfrm>
            <a:off x="287166" y="4185895"/>
            <a:ext cx="4258738" cy="2737842"/>
          </a:xfrm>
          <a:prstGeom prst="rect">
            <a:avLst/>
          </a:prstGeom>
          <a:ln w="38100">
            <a:solidFill>
              <a:schemeClr val="bg2"/>
            </a:solidFill>
          </a:ln>
        </p:spPr>
      </p:pic>
      <p:pic>
        <p:nvPicPr>
          <p:cNvPr id="7" name="Picture 6" descr="A forest fire in the mountains&#10;&#10;Description automatically generated">
            <a:extLst>
              <a:ext uri="{FF2B5EF4-FFF2-40B4-BE49-F238E27FC236}">
                <a16:creationId xmlns:a16="http://schemas.microsoft.com/office/drawing/2014/main" id="{4301C91B-D347-D33E-2931-071E6AC27AD6}"/>
              </a:ext>
            </a:extLst>
          </p:cNvPr>
          <p:cNvPicPr>
            <a:picLocks noChangeAspect="1"/>
          </p:cNvPicPr>
          <p:nvPr/>
        </p:nvPicPr>
        <p:blipFill rotWithShape="1">
          <a:blip r:embed="rId5">
            <a:extLst>
              <a:ext uri="{28A0092B-C50C-407E-A947-70E740481C1C}">
                <a14:useLocalDpi xmlns:a14="http://schemas.microsoft.com/office/drawing/2010/main" val="0"/>
              </a:ext>
            </a:extLst>
          </a:blip>
          <a:srcRect r="7686" b="9981"/>
          <a:stretch/>
        </p:blipFill>
        <p:spPr>
          <a:xfrm>
            <a:off x="4691001" y="900063"/>
            <a:ext cx="4236403" cy="3098315"/>
          </a:xfrm>
          <a:prstGeom prst="rect">
            <a:avLst/>
          </a:prstGeom>
          <a:ln w="38100">
            <a:solidFill>
              <a:schemeClr val="bg2"/>
            </a:solidFill>
          </a:ln>
        </p:spPr>
      </p:pic>
      <p:pic>
        <p:nvPicPr>
          <p:cNvPr id="3" name="Picture 2" descr="A person walking on a trail in a forest&#10;&#10;Description automatically generated">
            <a:extLst>
              <a:ext uri="{FF2B5EF4-FFF2-40B4-BE49-F238E27FC236}">
                <a16:creationId xmlns:a16="http://schemas.microsoft.com/office/drawing/2014/main" id="{6F81FEF2-37E8-17F0-9013-2A13E786D0B7}"/>
              </a:ext>
            </a:extLst>
          </p:cNvPr>
          <p:cNvPicPr>
            <a:picLocks noChangeAspect="1"/>
          </p:cNvPicPr>
          <p:nvPr/>
        </p:nvPicPr>
        <p:blipFill rotWithShape="1">
          <a:blip r:embed="rId6">
            <a:extLst>
              <a:ext uri="{28A0092B-C50C-407E-A947-70E740481C1C}">
                <a14:useLocalDpi xmlns:a14="http://schemas.microsoft.com/office/drawing/2010/main" val="0"/>
              </a:ext>
            </a:extLst>
          </a:blip>
          <a:srcRect t="3273"/>
          <a:stretch/>
        </p:blipFill>
        <p:spPr>
          <a:xfrm>
            <a:off x="294880" y="900063"/>
            <a:ext cx="4258739" cy="3091689"/>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Forested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1009162" y="5991879"/>
            <a:ext cx="2438400" cy="877163"/>
          </a:xfrm>
          <a:prstGeom prst="rect">
            <a:avLst/>
          </a:prstGeom>
          <a:noFill/>
        </p:spPr>
        <p:txBody>
          <a:bodyPr wrap="square" rtlCol="0">
            <a:spAutoFit/>
          </a:bodyPr>
          <a:lstStyle/>
          <a:p>
            <a:pPr algn="ctr"/>
            <a:r>
              <a:rPr lang="en-US" sz="2400" dirty="0">
                <a:solidFill>
                  <a:srgbClr val="FFFF99"/>
                </a:solidFill>
                <a:effectLst>
                  <a:outerShdw blurRad="38100" dist="38100" dir="2700000" algn="tl">
                    <a:srgbClr val="000000">
                      <a:alpha val="43137"/>
                    </a:srgbClr>
                  </a:outerShdw>
                </a:effectLst>
                <a:highlight>
                  <a:srgbClr val="808080"/>
                </a:highlight>
              </a:rPr>
              <a:t>Frank Church-</a:t>
            </a: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21040" y="3467480"/>
            <a:ext cx="4875148"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Olympic (Daniel J. Evans), WA</a:t>
            </a:r>
          </a:p>
          <a:p>
            <a:pPr algn="ct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4466230" y="6385719"/>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Mount Moriah, NV</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4738594" y="3467480"/>
            <a:ext cx="4304324"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Aldo Leopold, NM</a:t>
            </a:r>
          </a:p>
          <a:p>
            <a:pPr algn="ctr"/>
            <a:endParaRPr lang="en-US" sz="2700" dirty="0">
              <a:solidFill>
                <a:srgbClr val="FFFF99"/>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DFE860F0-4950-4BDE-AF41-7222509EB46B}"/>
              </a:ext>
            </a:extLst>
          </p:cNvPr>
          <p:cNvSpPr txBox="1"/>
          <p:nvPr/>
        </p:nvSpPr>
        <p:spPr>
          <a:xfrm>
            <a:off x="76200" y="6354942"/>
            <a:ext cx="4304324" cy="877163"/>
          </a:xfrm>
          <a:prstGeom prst="rect">
            <a:avLst/>
          </a:prstGeom>
          <a:noFill/>
        </p:spPr>
        <p:txBody>
          <a:bodyPr wrap="square" rtlCol="0">
            <a:spAutoFit/>
          </a:bodyPr>
          <a:lstStyle/>
          <a:p>
            <a:pPr algn="ctr"/>
            <a:r>
              <a:rPr lang="en-US" sz="2400" dirty="0">
                <a:solidFill>
                  <a:srgbClr val="FFFF99"/>
                </a:solidFill>
                <a:effectLst>
                  <a:outerShdw blurRad="38100" dist="38100" dir="2700000" algn="tl">
                    <a:srgbClr val="000000">
                      <a:alpha val="43137"/>
                    </a:srgbClr>
                  </a:outerShdw>
                </a:effectLst>
                <a:highlight>
                  <a:srgbClr val="808080"/>
                </a:highlight>
              </a:rPr>
              <a:t>River of No Return, ID</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406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iking in a forest&#10;&#10;Description automatically generated">
            <a:extLst>
              <a:ext uri="{FF2B5EF4-FFF2-40B4-BE49-F238E27FC236}">
                <a16:creationId xmlns:a16="http://schemas.microsoft.com/office/drawing/2014/main" id="{B9E50F15-31B2-2705-AF2C-E2058023A069}"/>
              </a:ext>
            </a:extLst>
          </p:cNvPr>
          <p:cNvPicPr>
            <a:picLocks noChangeAspect="1"/>
          </p:cNvPicPr>
          <p:nvPr/>
        </p:nvPicPr>
        <p:blipFill rotWithShape="1">
          <a:blip r:embed="rId3">
            <a:extLst>
              <a:ext uri="{28A0092B-C50C-407E-A947-70E740481C1C}">
                <a14:useLocalDpi xmlns:a14="http://schemas.microsoft.com/office/drawing/2010/main" val="0"/>
              </a:ext>
            </a:extLst>
          </a:blip>
          <a:srcRect t="9105" r="9276"/>
          <a:stretch/>
        </p:blipFill>
        <p:spPr>
          <a:xfrm>
            <a:off x="4590561" y="984612"/>
            <a:ext cx="4388766" cy="2883487"/>
          </a:xfrm>
          <a:prstGeom prst="rect">
            <a:avLst/>
          </a:prstGeom>
          <a:ln w="38100">
            <a:solidFill>
              <a:schemeClr val="bg2"/>
            </a:solidFill>
          </a:ln>
        </p:spPr>
      </p:pic>
      <p:pic>
        <p:nvPicPr>
          <p:cNvPr id="12" name="Picture 11" descr="A person hiking on a beach&#10;&#10;Description automatically generated">
            <a:extLst>
              <a:ext uri="{FF2B5EF4-FFF2-40B4-BE49-F238E27FC236}">
                <a16:creationId xmlns:a16="http://schemas.microsoft.com/office/drawing/2014/main" id="{FA2BAF01-5484-F48D-3F29-49DE8204B51E}"/>
              </a:ext>
            </a:extLst>
          </p:cNvPr>
          <p:cNvPicPr>
            <a:picLocks noChangeAspect="1"/>
          </p:cNvPicPr>
          <p:nvPr/>
        </p:nvPicPr>
        <p:blipFill rotWithShape="1">
          <a:blip r:embed="rId4">
            <a:extLst>
              <a:ext uri="{28A0092B-C50C-407E-A947-70E740481C1C}">
                <a14:useLocalDpi xmlns:a14="http://schemas.microsoft.com/office/drawing/2010/main" val="0"/>
              </a:ext>
            </a:extLst>
          </a:blip>
          <a:srcRect l="3903" t="2918" r="1240" b="748"/>
          <a:stretch/>
        </p:blipFill>
        <p:spPr>
          <a:xfrm>
            <a:off x="4590561" y="4017739"/>
            <a:ext cx="4419600" cy="2984338"/>
          </a:xfrm>
          <a:prstGeom prst="rect">
            <a:avLst/>
          </a:prstGeom>
          <a:ln w="38100">
            <a:solidFill>
              <a:schemeClr val="bg2"/>
            </a:solidFill>
          </a:ln>
        </p:spPr>
      </p:pic>
      <p:pic>
        <p:nvPicPr>
          <p:cNvPr id="3" name="Picture 2" descr="A tree in a forest&#10;&#10;Description automatically generated">
            <a:extLst>
              <a:ext uri="{FF2B5EF4-FFF2-40B4-BE49-F238E27FC236}">
                <a16:creationId xmlns:a16="http://schemas.microsoft.com/office/drawing/2014/main" id="{559C1598-575B-48F3-B97D-0AB7D0CD23E8}"/>
              </a:ext>
            </a:extLst>
          </p:cNvPr>
          <p:cNvPicPr>
            <a:picLocks noChangeAspect="1"/>
          </p:cNvPicPr>
          <p:nvPr/>
        </p:nvPicPr>
        <p:blipFill rotWithShape="1">
          <a:blip r:embed="rId5">
            <a:extLst>
              <a:ext uri="{28A0092B-C50C-407E-A947-70E740481C1C}">
                <a14:useLocalDpi xmlns:a14="http://schemas.microsoft.com/office/drawing/2010/main" val="0"/>
              </a:ext>
            </a:extLst>
          </a:blip>
          <a:srcRect l="1381" t="6528"/>
          <a:stretch/>
        </p:blipFill>
        <p:spPr>
          <a:xfrm>
            <a:off x="173253" y="975594"/>
            <a:ext cx="4260183" cy="2883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large waterfall over some water&#10;&#10;Description automatically generated">
            <a:extLst>
              <a:ext uri="{FF2B5EF4-FFF2-40B4-BE49-F238E27FC236}">
                <a16:creationId xmlns:a16="http://schemas.microsoft.com/office/drawing/2014/main" id="{A6FDF379-92C8-461A-96DF-5A0E4AB91AC7}"/>
              </a:ext>
            </a:extLst>
          </p:cNvPr>
          <p:cNvPicPr>
            <a:picLocks noChangeAspect="1"/>
          </p:cNvPicPr>
          <p:nvPr/>
        </p:nvPicPr>
        <p:blipFill rotWithShape="1">
          <a:blip r:embed="rId6">
            <a:extLst>
              <a:ext uri="{28A0092B-C50C-407E-A947-70E740481C1C}">
                <a14:useLocalDpi xmlns:a14="http://schemas.microsoft.com/office/drawing/2010/main" val="0"/>
              </a:ext>
            </a:extLst>
          </a:blip>
          <a:srcRect b="900"/>
          <a:stretch/>
        </p:blipFill>
        <p:spPr>
          <a:xfrm>
            <a:off x="164404" y="4034749"/>
            <a:ext cx="4282160" cy="2957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3" y="-77547"/>
            <a:ext cx="8763000" cy="914401"/>
          </a:xfrm>
        </p:spPr>
        <p:txBody>
          <a:bodyPr lIns="91432" tIns="45717" rIns="91432" bIns="45717" anchor="b"/>
          <a:lstStyle/>
          <a:p>
            <a:pPr eaLnBrk="1" hangingPunct="1">
              <a:defRPr/>
            </a:pPr>
            <a:r>
              <a:rPr lang="en-US" dirty="0"/>
              <a:t>Eastern U.S. Wilderness</a:t>
            </a:r>
          </a:p>
        </p:txBody>
      </p:sp>
      <p:sp>
        <p:nvSpPr>
          <p:cNvPr id="4" name="TextBox 3">
            <a:extLst>
              <a:ext uri="{FF2B5EF4-FFF2-40B4-BE49-F238E27FC236}">
                <a16:creationId xmlns:a16="http://schemas.microsoft.com/office/drawing/2014/main" id="{201E5CDC-131F-4846-AB10-92AF1C8A07AE}"/>
              </a:ext>
            </a:extLst>
          </p:cNvPr>
          <p:cNvSpPr txBox="1"/>
          <p:nvPr/>
        </p:nvSpPr>
        <p:spPr>
          <a:xfrm>
            <a:off x="-44651" y="3325677"/>
            <a:ext cx="463521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Cumberland Island, GA</a:t>
            </a:r>
          </a:p>
          <a:p>
            <a:pPr algn="ctr"/>
            <a:endParaRPr lang="en-US" sz="2700" dirty="0">
              <a:solidFill>
                <a:srgbClr val="FFFF99"/>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ED2135-13CF-4DE5-BF33-6FA630D9093A}"/>
              </a:ext>
            </a:extLst>
          </p:cNvPr>
          <p:cNvSpPr txBox="1"/>
          <p:nvPr/>
        </p:nvSpPr>
        <p:spPr>
          <a:xfrm>
            <a:off x="4387511" y="6128407"/>
            <a:ext cx="4849052" cy="769441"/>
          </a:xfrm>
          <a:prstGeom prst="rect">
            <a:avLst/>
          </a:prstGeom>
          <a:noFill/>
        </p:spPr>
        <p:txBody>
          <a:bodyPr wrap="square" rtlCol="0">
            <a:spAutoFit/>
          </a:bodyPr>
          <a:lstStyle/>
          <a:p>
            <a:pPr algn="ctr"/>
            <a:endParaRPr lang="en-US" sz="2200" dirty="0">
              <a:solidFill>
                <a:srgbClr val="FFFF99"/>
              </a:solidFill>
              <a:effectLst>
                <a:outerShdw blurRad="38100" dist="38100" dir="2700000" algn="tl">
                  <a:srgbClr val="000000">
                    <a:alpha val="43137"/>
                  </a:srgbClr>
                </a:outerShdw>
              </a:effectLst>
              <a:highlight>
                <a:srgbClr val="808080"/>
              </a:highlight>
            </a:endParaRPr>
          </a:p>
          <a:p>
            <a:pPr algn="ctr"/>
            <a:r>
              <a:rPr lang="en-US" sz="2200" dirty="0">
                <a:solidFill>
                  <a:srgbClr val="FFFF99"/>
                </a:solidFill>
                <a:effectLst>
                  <a:outerShdw blurRad="38100" dist="38100" dir="2700000" algn="tl">
                    <a:srgbClr val="000000">
                      <a:alpha val="43137"/>
                    </a:srgbClr>
                  </a:outerShdw>
                </a:effectLst>
                <a:highlight>
                  <a:srgbClr val="808080"/>
                </a:highlight>
              </a:rPr>
              <a:t>Assateague Island (WSA), MD</a:t>
            </a:r>
            <a:endParaRPr lang="en-US" sz="2700" dirty="0">
              <a:solidFill>
                <a:srgbClr val="FFFF99"/>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5D543512-4092-433D-9AB7-978293BA989F}"/>
              </a:ext>
            </a:extLst>
          </p:cNvPr>
          <p:cNvSpPr txBox="1"/>
          <p:nvPr/>
        </p:nvSpPr>
        <p:spPr>
          <a:xfrm>
            <a:off x="-151571" y="6461919"/>
            <a:ext cx="4849052"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Shenandoah, VA</a:t>
            </a:r>
          </a:p>
          <a:p>
            <a:pPr algn="ctr"/>
            <a:endParaRPr lang="en-US" sz="2700" dirty="0">
              <a:solidFill>
                <a:srgbClr val="FFFF99"/>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AD3630E-49D6-4E94-95EC-F5A5EC42C939}"/>
              </a:ext>
            </a:extLst>
          </p:cNvPr>
          <p:cNvSpPr txBox="1"/>
          <p:nvPr/>
        </p:nvSpPr>
        <p:spPr>
          <a:xfrm>
            <a:off x="5021337" y="3325677"/>
            <a:ext cx="3581400" cy="846386"/>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Roaring Plains West, WV</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88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56893"/>
            <a:ext cx="8763000" cy="914401"/>
          </a:xfrm>
        </p:spPr>
        <p:txBody>
          <a:bodyPr lIns="91432" tIns="45717" rIns="91432" bIns="45717" anchor="b"/>
          <a:lstStyle/>
          <a:p>
            <a:pPr eaLnBrk="1" hangingPunct="1">
              <a:defRPr/>
            </a:pPr>
            <a:r>
              <a:rPr lang="en-US" dirty="0"/>
              <a:t>Wilderness Entity</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08909" y="823119"/>
            <a:ext cx="8866836" cy="41910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We think trails are needed </a:t>
            </a:r>
            <a:r>
              <a:rPr lang="en-US" sz="3000" dirty="0">
                <a:effectLst>
                  <a:outerShdw blurRad="38100" dist="38100" dir="2700000" algn="tl">
                    <a:srgbClr val="000000">
                      <a:alpha val="43137"/>
                    </a:srgbClr>
                  </a:outerShdw>
                </a:effectLst>
              </a:rPr>
              <a:t>for wilderness spiritual experience</a:t>
            </a:r>
          </a:p>
          <a:p>
            <a:pPr>
              <a:spcBef>
                <a:spcPts val="1200"/>
              </a:spcBef>
              <a:defRPr/>
            </a:pPr>
            <a:r>
              <a:rPr lang="en-US" sz="3600" dirty="0">
                <a:solidFill>
                  <a:srgbClr val="FFFF99"/>
                </a:solidFill>
                <a:effectLst>
                  <a:outerShdw blurRad="38100" dist="38100" dir="2700000" algn="tl">
                    <a:srgbClr val="000000">
                      <a:alpha val="43137"/>
                    </a:srgbClr>
                  </a:outerShdw>
                </a:effectLst>
              </a:rPr>
              <a:t>New wilderness entity </a:t>
            </a:r>
            <a:r>
              <a:rPr lang="en-US" sz="3000" dirty="0">
                <a:effectLst>
                  <a:outerShdw blurRad="38100" dist="38100" dir="2700000" algn="tl">
                    <a:srgbClr val="000000">
                      <a:alpha val="43137"/>
                    </a:srgbClr>
                  </a:outerShdw>
                </a:effectLst>
              </a:rPr>
              <a:t>could guide future management</a:t>
            </a:r>
          </a:p>
          <a:p>
            <a:pPr>
              <a:spcBef>
                <a:spcPts val="1200"/>
              </a:spcBef>
              <a:defRPr/>
            </a:pPr>
            <a:r>
              <a:rPr lang="en-US" sz="3600" dirty="0">
                <a:solidFill>
                  <a:srgbClr val="FFFF99"/>
                </a:solidFill>
                <a:effectLst>
                  <a:outerShdw blurRad="38100" dist="38100" dir="2700000" algn="tl">
                    <a:srgbClr val="000000">
                      <a:alpha val="43137"/>
                    </a:srgbClr>
                  </a:outerShdw>
                </a:effectLst>
              </a:rPr>
              <a:t>How would this work? </a:t>
            </a:r>
            <a:r>
              <a:rPr lang="en-US" sz="3000" dirty="0">
                <a:effectLst>
                  <a:outerShdw blurRad="38100" dist="38100" dir="2700000" algn="tl">
                    <a:srgbClr val="000000">
                      <a:alpha val="43137"/>
                    </a:srgbClr>
                  </a:outerShdw>
                </a:effectLst>
              </a:rPr>
              <a:t>…perhaps thru-hike trails organizations offer model</a:t>
            </a:r>
          </a:p>
          <a:p>
            <a:pPr marL="0" indent="0">
              <a:buNone/>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AD90D29-660E-B23C-F2C5-BCD9C4A82FEC}"/>
              </a:ext>
            </a:extLst>
          </p:cNvPr>
          <p:cNvPicPr>
            <a:picLocks noChangeAspect="1"/>
          </p:cNvPicPr>
          <p:nvPr/>
        </p:nvPicPr>
        <p:blipFill rotWithShape="1">
          <a:blip r:embed="rId3"/>
          <a:srcRect b="3266"/>
          <a:stretch/>
        </p:blipFill>
        <p:spPr>
          <a:xfrm>
            <a:off x="304799" y="4552813"/>
            <a:ext cx="2590801" cy="2506201"/>
          </a:xfrm>
          <a:prstGeom prst="rect">
            <a:avLst/>
          </a:prstGeom>
        </p:spPr>
      </p:pic>
      <p:pic>
        <p:nvPicPr>
          <p:cNvPr id="7" name="Picture 6">
            <a:extLst>
              <a:ext uri="{FF2B5EF4-FFF2-40B4-BE49-F238E27FC236}">
                <a16:creationId xmlns:a16="http://schemas.microsoft.com/office/drawing/2014/main" id="{84309FFB-DE55-758B-37B6-E603397ABB0F}"/>
              </a:ext>
            </a:extLst>
          </p:cNvPr>
          <p:cNvPicPr>
            <a:picLocks noChangeAspect="1"/>
          </p:cNvPicPr>
          <p:nvPr/>
        </p:nvPicPr>
        <p:blipFill>
          <a:blip r:embed="rId4"/>
          <a:stretch>
            <a:fillRect/>
          </a:stretch>
        </p:blipFill>
        <p:spPr>
          <a:xfrm>
            <a:off x="3413655" y="4544214"/>
            <a:ext cx="2506201" cy="2506201"/>
          </a:xfrm>
          <a:prstGeom prst="rect">
            <a:avLst/>
          </a:prstGeom>
        </p:spPr>
      </p:pic>
      <p:pic>
        <p:nvPicPr>
          <p:cNvPr id="10" name="Picture 9">
            <a:extLst>
              <a:ext uri="{FF2B5EF4-FFF2-40B4-BE49-F238E27FC236}">
                <a16:creationId xmlns:a16="http://schemas.microsoft.com/office/drawing/2014/main" id="{44CFEFC5-3037-ADCF-B1ED-C290ECB23A53}"/>
              </a:ext>
            </a:extLst>
          </p:cNvPr>
          <p:cNvPicPr>
            <a:picLocks noChangeAspect="1"/>
          </p:cNvPicPr>
          <p:nvPr/>
        </p:nvPicPr>
        <p:blipFill>
          <a:blip r:embed="rId5"/>
          <a:stretch>
            <a:fillRect/>
          </a:stretch>
        </p:blipFill>
        <p:spPr>
          <a:xfrm>
            <a:off x="6400800" y="4561412"/>
            <a:ext cx="2497602" cy="2497602"/>
          </a:xfrm>
          <a:prstGeom prst="rect">
            <a:avLst/>
          </a:prstGeom>
        </p:spPr>
      </p:pic>
    </p:spTree>
    <p:extLst>
      <p:ext uri="{BB962C8B-B14F-4D97-AF65-F5344CB8AC3E}">
        <p14:creationId xmlns:p14="http://schemas.microsoft.com/office/powerpoint/2010/main" val="2370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4CAEBA-B16E-5E68-2A12-037AA1DA868F}"/>
              </a:ext>
            </a:extLst>
          </p:cNvPr>
          <p:cNvPicPr>
            <a:picLocks noChangeAspect="1"/>
          </p:cNvPicPr>
          <p:nvPr/>
        </p:nvPicPr>
        <p:blipFill rotWithShape="1">
          <a:blip r:embed="rId3">
            <a:extLst>
              <a:ext uri="{28A0092B-C50C-407E-A947-70E740481C1C}">
                <a14:useLocalDpi xmlns:a14="http://schemas.microsoft.com/office/drawing/2010/main" val="0"/>
              </a:ext>
            </a:extLst>
          </a:blip>
          <a:srcRect r="42055"/>
          <a:stretch/>
        </p:blipFill>
        <p:spPr>
          <a:xfrm>
            <a:off x="82652" y="853764"/>
            <a:ext cx="2987054" cy="3470782"/>
          </a:xfrm>
          <a:prstGeom prst="rect">
            <a:avLst/>
          </a:prstGeom>
          <a:ln w="38100">
            <a:solidFill>
              <a:schemeClr val="bg2"/>
            </a:solidFill>
          </a:ln>
        </p:spPr>
      </p:pic>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45334" y="230483"/>
            <a:ext cx="8915400" cy="944563"/>
          </a:xfrm>
        </p:spPr>
        <p:txBody>
          <a:bodyPr lIns="91432" tIns="45717" rIns="91432" bIns="45717" anchor="b"/>
          <a:lstStyle/>
          <a:p>
            <a:pPr eaLnBrk="1" hangingPunct="1">
              <a:defRPr/>
            </a:pPr>
            <a:r>
              <a:rPr lang="en-US" dirty="0">
                <a:effectLst>
                  <a:outerShdw blurRad="38100" dist="38100" dir="2700000" algn="tl">
                    <a:srgbClr val="000000">
                      <a:alpha val="43137"/>
                    </a:srgbClr>
                  </a:outerShdw>
                </a:effectLst>
              </a:rPr>
              <a:t>Gila Wilderness Example</a:t>
            </a:r>
            <a:br>
              <a:rPr lang="en-US" dirty="0">
                <a:effectLst>
                  <a:outerShdw blurRad="38100" dist="38100" dir="2700000" algn="tl">
                    <a:srgbClr val="000000">
                      <a:alpha val="43137"/>
                    </a:srgbClr>
                  </a:outerShdw>
                </a:effectLst>
              </a:rPr>
            </a:br>
            <a:endParaRPr lang="en-US" sz="3000" dirty="0">
              <a:solidFill>
                <a:srgbClr val="FFFF99"/>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5BAA4325-3DC0-AFDE-7062-33389FB4A5B1}"/>
              </a:ext>
            </a:extLst>
          </p:cNvPr>
          <p:cNvPicPr>
            <a:picLocks noChangeAspect="1"/>
          </p:cNvPicPr>
          <p:nvPr/>
        </p:nvPicPr>
        <p:blipFill>
          <a:blip r:embed="rId4"/>
          <a:stretch>
            <a:fillRect/>
          </a:stretch>
        </p:blipFill>
        <p:spPr>
          <a:xfrm>
            <a:off x="4565904" y="3543459"/>
            <a:ext cx="12192" cy="45720"/>
          </a:xfrm>
          <a:prstGeom prst="rect">
            <a:avLst/>
          </a:prstGeom>
        </p:spPr>
      </p:pic>
      <p:pic>
        <p:nvPicPr>
          <p:cNvPr id="10" name="Picture 9">
            <a:extLst>
              <a:ext uri="{FF2B5EF4-FFF2-40B4-BE49-F238E27FC236}">
                <a16:creationId xmlns:a16="http://schemas.microsoft.com/office/drawing/2014/main" id="{67EED998-60F0-F963-B820-C5B9685CF3F0}"/>
              </a:ext>
            </a:extLst>
          </p:cNvPr>
          <p:cNvPicPr>
            <a:picLocks noChangeAspect="1"/>
          </p:cNvPicPr>
          <p:nvPr/>
        </p:nvPicPr>
        <p:blipFill>
          <a:blip r:embed="rId4"/>
          <a:stretch>
            <a:fillRect/>
          </a:stretch>
        </p:blipFill>
        <p:spPr>
          <a:xfrm>
            <a:off x="4565904" y="3543459"/>
            <a:ext cx="12192" cy="45720"/>
          </a:xfrm>
          <a:prstGeom prst="rect">
            <a:avLst/>
          </a:prstGeom>
        </p:spPr>
      </p:pic>
      <p:pic>
        <p:nvPicPr>
          <p:cNvPr id="14" name="Picture 13">
            <a:extLst>
              <a:ext uri="{FF2B5EF4-FFF2-40B4-BE49-F238E27FC236}">
                <a16:creationId xmlns:a16="http://schemas.microsoft.com/office/drawing/2014/main" id="{95E0B293-4CE9-067E-70DB-A97B811C894E}"/>
              </a:ext>
            </a:extLst>
          </p:cNvPr>
          <p:cNvPicPr>
            <a:picLocks noChangeAspect="1"/>
          </p:cNvPicPr>
          <p:nvPr/>
        </p:nvPicPr>
        <p:blipFill>
          <a:blip r:embed="rId4"/>
          <a:stretch>
            <a:fillRect/>
          </a:stretch>
        </p:blipFill>
        <p:spPr>
          <a:xfrm>
            <a:off x="4565904" y="3543459"/>
            <a:ext cx="12192" cy="45720"/>
          </a:xfrm>
          <a:prstGeom prst="rect">
            <a:avLst/>
          </a:prstGeom>
        </p:spPr>
      </p:pic>
      <p:sp>
        <p:nvSpPr>
          <p:cNvPr id="3" name="TextBox 4">
            <a:extLst>
              <a:ext uri="{FF2B5EF4-FFF2-40B4-BE49-F238E27FC236}">
                <a16:creationId xmlns:a16="http://schemas.microsoft.com/office/drawing/2014/main" id="{1AE50006-B6E6-5E9D-558C-2D4A9A85A15D}"/>
              </a:ext>
            </a:extLst>
          </p:cNvPr>
          <p:cNvSpPr txBox="1"/>
          <p:nvPr/>
        </p:nvSpPr>
        <p:spPr>
          <a:xfrm>
            <a:off x="179781" y="3499900"/>
            <a:ext cx="2106219" cy="824646"/>
          </a:xfrm>
          <a:prstGeom prst="rect">
            <a:avLst/>
          </a:prstGeom>
          <a:noFill/>
        </p:spPr>
        <p:txBody>
          <a:bodyPr wrap="square" rtlCol="0">
            <a:noAutofit/>
          </a:bodyPr>
          <a:lstStyle/>
          <a:p>
            <a:pPr marL="0" marR="0" eaLnBrk="0" fontAlgn="base" hangingPunct="0">
              <a:lnSpc>
                <a:spcPct val="106000"/>
              </a:lnSpc>
              <a:spcBef>
                <a:spcPts val="0"/>
              </a:spcBef>
              <a:spcAft>
                <a:spcPts val="800"/>
              </a:spcAft>
            </a:pPr>
            <a:r>
              <a:rPr lang="en-US" sz="2200" kern="1200" dirty="0">
                <a:solidFill>
                  <a:srgbClr val="FFFF99"/>
                </a:solidFill>
                <a:effectLst>
                  <a:outerShdw blurRad="38100" dist="38100" dir="2700000" algn="tl">
                    <a:srgbClr val="000000">
                      <a:alpha val="43000"/>
                    </a:srgbClr>
                  </a:outerShdw>
                </a:effectLst>
                <a:highlight>
                  <a:srgbClr val="808080"/>
                </a:highlight>
                <a:latin typeface="Tahoma" panose="020B0604030504040204" pitchFamily="34" charset="0"/>
                <a:ea typeface="Aptos" panose="020B0004020202020204" pitchFamily="34" charset="0"/>
                <a:cs typeface="Arial" panose="020B0604020202020204" pitchFamily="34" charset="0"/>
              </a:rPr>
              <a:t>”Trail” 11 years after fire</a:t>
            </a:r>
            <a:endParaRPr lang="en-US" sz="1100" kern="100" dirty="0">
              <a:effectLst/>
              <a:highlight>
                <a:srgbClr val="808080"/>
              </a:highligh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trail&#10;&#10;Description automatically generated">
            <a:extLst>
              <a:ext uri="{FF2B5EF4-FFF2-40B4-BE49-F238E27FC236}">
                <a16:creationId xmlns:a16="http://schemas.microsoft.com/office/drawing/2014/main" id="{2C8E5E54-4E0A-2D57-D23D-23F6858E1690}"/>
              </a:ext>
            </a:extLst>
          </p:cNvPr>
          <p:cNvPicPr>
            <a:picLocks noChangeAspect="1"/>
          </p:cNvPicPr>
          <p:nvPr/>
        </p:nvPicPr>
        <p:blipFill rotWithShape="1">
          <a:blip r:embed="rId5">
            <a:extLst>
              <a:ext uri="{28A0092B-C50C-407E-A947-70E740481C1C}">
                <a14:useLocalDpi xmlns:a14="http://schemas.microsoft.com/office/drawing/2010/main" val="0"/>
              </a:ext>
            </a:extLst>
          </a:blip>
          <a:srcRect l="5218" t="889" r="12933"/>
          <a:stretch/>
        </p:blipFill>
        <p:spPr>
          <a:xfrm>
            <a:off x="3169534" y="823119"/>
            <a:ext cx="5974466" cy="5255073"/>
          </a:xfrm>
          <a:prstGeom prst="rect">
            <a:avLst/>
          </a:prstGeom>
        </p:spPr>
      </p:pic>
      <p:pic>
        <p:nvPicPr>
          <p:cNvPr id="20" name="Picture 19" descr="A person pointing at a mountain range&#10;&#10;Description automatically generated">
            <a:extLst>
              <a:ext uri="{FF2B5EF4-FFF2-40B4-BE49-F238E27FC236}">
                <a16:creationId xmlns:a16="http://schemas.microsoft.com/office/drawing/2014/main" id="{58AD194F-92ED-9D22-B7AB-8955E4F207B7}"/>
              </a:ext>
            </a:extLst>
          </p:cNvPr>
          <p:cNvPicPr>
            <a:picLocks noChangeAspect="1"/>
          </p:cNvPicPr>
          <p:nvPr/>
        </p:nvPicPr>
        <p:blipFill rotWithShape="1">
          <a:blip r:embed="rId6">
            <a:extLst>
              <a:ext uri="{28A0092B-C50C-407E-A947-70E740481C1C}">
                <a14:useLocalDpi xmlns:a14="http://schemas.microsoft.com/office/drawing/2010/main" val="0"/>
              </a:ext>
            </a:extLst>
          </a:blip>
          <a:srcRect r="14435"/>
          <a:stretch/>
        </p:blipFill>
        <p:spPr>
          <a:xfrm>
            <a:off x="82652" y="4404519"/>
            <a:ext cx="3371043" cy="2576003"/>
          </a:xfrm>
          <a:prstGeom prst="rect">
            <a:avLst/>
          </a:prstGeom>
          <a:ln w="38100">
            <a:solidFill>
              <a:schemeClr val="bg2"/>
            </a:solidFill>
          </a:ln>
        </p:spPr>
      </p:pic>
      <p:sp>
        <p:nvSpPr>
          <p:cNvPr id="9" name="TextBox 4">
            <a:extLst>
              <a:ext uri="{FF2B5EF4-FFF2-40B4-BE49-F238E27FC236}">
                <a16:creationId xmlns:a16="http://schemas.microsoft.com/office/drawing/2014/main" id="{1AE50006-B6E6-5E9D-558C-2D4A9A85A15D}"/>
              </a:ext>
            </a:extLst>
          </p:cNvPr>
          <p:cNvSpPr txBox="1"/>
          <p:nvPr/>
        </p:nvSpPr>
        <p:spPr>
          <a:xfrm>
            <a:off x="1828800" y="6498337"/>
            <a:ext cx="1162050" cy="428967"/>
          </a:xfrm>
          <a:prstGeom prst="rect">
            <a:avLst/>
          </a:prstGeom>
          <a:noFill/>
        </p:spPr>
        <p:txBody>
          <a:bodyPr wrap="square" rtlCol="0">
            <a:noAutofit/>
          </a:bodyPr>
          <a:lstStyle/>
          <a:p>
            <a:pPr marL="0" marR="0" algn="ctr" eaLnBrk="0" fontAlgn="base" hangingPunct="0">
              <a:lnSpc>
                <a:spcPct val="107000"/>
              </a:lnSpc>
              <a:spcBef>
                <a:spcPts val="0"/>
              </a:spcBef>
              <a:spcAft>
                <a:spcPts val="800"/>
              </a:spcAft>
            </a:pPr>
            <a:r>
              <a:rPr lang="en-US" sz="2200" kern="1200" dirty="0">
                <a:solidFill>
                  <a:srgbClr val="FFFF99"/>
                </a:solidFill>
                <a:effectLst>
                  <a:outerShdw blurRad="38100" dist="38100" dir="2700000" algn="tl">
                    <a:srgbClr val="000000">
                      <a:alpha val="43000"/>
                    </a:srgbClr>
                  </a:outerShdw>
                </a:effectLst>
                <a:highlight>
                  <a:srgbClr val="808080"/>
                </a:highlight>
                <a:latin typeface="Tahoma" panose="020B0604030504040204" pitchFamily="34" charset="0"/>
                <a:ea typeface="Aptos" panose="020B0004020202020204" pitchFamily="34" charset="0"/>
                <a:cs typeface="Arial" panose="020B0604020202020204" pitchFamily="34" charset="0"/>
              </a:rPr>
              <a:t>Melissa</a:t>
            </a:r>
            <a:endParaRPr lang="en-US" sz="1100" kern="100" dirty="0">
              <a:effectLst/>
              <a:highlight>
                <a:srgbClr val="808080"/>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538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26129" y="17006"/>
            <a:ext cx="5398017" cy="870472"/>
          </a:xfrm>
        </p:spPr>
        <p:txBody>
          <a:bodyPr lIns="91432" tIns="45717" rIns="91432" bIns="45717" anchor="b"/>
          <a:lstStyle/>
          <a:p>
            <a:pPr eaLnBrk="1" hangingPunct="1">
              <a:defRPr/>
            </a:pPr>
            <a:r>
              <a:rPr lang="en-US" dirty="0"/>
              <a:t>Background</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246751" y="963227"/>
            <a:ext cx="5285810" cy="592851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Been exploring </a:t>
            </a:r>
            <a:r>
              <a:rPr lang="en-US" sz="3000" dirty="0">
                <a:effectLst>
                  <a:outerShdw blurRad="38100" dist="38100" dir="2700000" algn="tl">
                    <a:srgbClr val="000000">
                      <a:alpha val="43137"/>
                    </a:srgbClr>
                  </a:outerShdw>
                </a:effectLst>
              </a:rPr>
              <a:t>wild lands for decades  </a:t>
            </a:r>
          </a:p>
          <a:p>
            <a:pPr>
              <a:spcBef>
                <a:spcPts val="1200"/>
              </a:spcBef>
              <a:defRPr/>
            </a:pPr>
            <a:r>
              <a:rPr lang="en-US" sz="3600" dirty="0">
                <a:solidFill>
                  <a:srgbClr val="FFFF99"/>
                </a:solidFill>
                <a:effectLst>
                  <a:outerShdw blurRad="38100" dist="38100" dir="2700000" algn="tl">
                    <a:srgbClr val="000000">
                      <a:alpha val="43137"/>
                    </a:srgbClr>
                  </a:outerShdw>
                </a:effectLst>
              </a:rPr>
              <a:t>Cindy: </a:t>
            </a:r>
            <a:r>
              <a:rPr lang="en-US" sz="3000" dirty="0">
                <a:effectLst>
                  <a:outerShdw blurRad="38100" dist="38100" dir="2700000" algn="tl">
                    <a:srgbClr val="000000">
                      <a:alpha val="43137"/>
                    </a:srgbClr>
                  </a:outerShdw>
                </a:effectLst>
              </a:rPr>
              <a:t>studied journalism &amp; political science; reporter, Forest Service: public affairs/ policy/District Ranger</a:t>
            </a:r>
          </a:p>
          <a:p>
            <a:pPr>
              <a:spcBef>
                <a:spcPts val="1200"/>
              </a:spcBef>
              <a:defRPr/>
            </a:pPr>
            <a:r>
              <a:rPr lang="en-US" sz="3600" dirty="0">
                <a:solidFill>
                  <a:srgbClr val="FFFF99"/>
                </a:solidFill>
                <a:effectLst>
                  <a:outerShdw blurRad="38100" dist="38100" dir="2700000" algn="tl">
                    <a:srgbClr val="000000">
                      <a:alpha val="43137"/>
                    </a:srgbClr>
                  </a:outerShdw>
                </a:effectLst>
              </a:rPr>
              <a:t>David: </a:t>
            </a:r>
            <a:r>
              <a:rPr lang="en-US" sz="3000" dirty="0">
                <a:effectLst>
                  <a:outerShdw blurRad="38100" dist="38100" dir="2700000" algn="tl">
                    <a:srgbClr val="000000">
                      <a:alpha val="43137"/>
                    </a:srgbClr>
                  </a:outerShdw>
                </a:effectLst>
              </a:rPr>
              <a:t>studied forest biometrics; Forest Service, Virginia Tech; Int’l projects</a:t>
            </a:r>
          </a:p>
          <a:p>
            <a:pPr>
              <a:spcBef>
                <a:spcPts val="1200"/>
              </a:spcBef>
              <a:defRPr/>
            </a:pPr>
            <a:r>
              <a:rPr lang="en-US" sz="3600" dirty="0">
                <a:solidFill>
                  <a:srgbClr val="FFFF99"/>
                </a:solidFill>
                <a:effectLst>
                  <a:outerShdw blurRad="38100" dist="38100" dir="2700000" algn="tl">
                    <a:srgbClr val="000000">
                      <a:alpha val="43137"/>
                    </a:srgbClr>
                  </a:outerShdw>
                </a:effectLst>
              </a:rPr>
              <a:t>Not</a:t>
            </a:r>
            <a:r>
              <a:rPr lang="en-US" sz="3000" dirty="0">
                <a:solidFill>
                  <a:srgbClr val="FFFF99"/>
                </a:solidFill>
                <a:effectLst>
                  <a:outerShdw blurRad="38100" dist="38100" dir="2700000" algn="tl">
                    <a:srgbClr val="000000">
                      <a:alpha val="43137"/>
                    </a:srgbClr>
                  </a:outerShdw>
                </a:effectLst>
              </a:rPr>
              <a:t> </a:t>
            </a:r>
            <a:r>
              <a:rPr lang="en-US" sz="3600" dirty="0">
                <a:solidFill>
                  <a:srgbClr val="FFFF99"/>
                </a:solidFill>
                <a:effectLst>
                  <a:outerShdw blurRad="38100" dist="38100" dir="2700000" algn="tl">
                    <a:srgbClr val="000000">
                      <a:alpha val="43137"/>
                    </a:srgbClr>
                  </a:outerShdw>
                </a:effectLst>
              </a:rPr>
              <a:t>Theologians</a:t>
            </a:r>
            <a:r>
              <a:rPr lang="en-US" sz="3000" dirty="0">
                <a:solidFill>
                  <a:srgbClr val="FFFF99"/>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but long Christian </a:t>
            </a:r>
            <a:r>
              <a:rPr lang="en-US" sz="3000">
                <a:effectLst>
                  <a:outerShdw blurRad="38100" dist="38100" dir="2700000" algn="tl">
                    <a:srgbClr val="000000">
                      <a:alpha val="43137"/>
                    </a:srgbClr>
                  </a:outerShdw>
                </a:effectLst>
              </a:rPr>
              <a:t>spirituality interest</a:t>
            </a:r>
            <a:endParaRPr lang="en-US" sz="30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79F6265E-0085-3B12-031A-97F4BBB78907}"/>
              </a:ext>
            </a:extLst>
          </p:cNvPr>
          <p:cNvSpPr txBox="1"/>
          <p:nvPr/>
        </p:nvSpPr>
        <p:spPr>
          <a:xfrm>
            <a:off x="5271044" y="3347604"/>
            <a:ext cx="3888697" cy="492443"/>
          </a:xfrm>
          <a:prstGeom prst="rect">
            <a:avLst/>
          </a:prstGeom>
          <a:noFill/>
        </p:spPr>
        <p:txBody>
          <a:bodyPr wrap="square" rtlCol="0">
            <a:spAutoFit/>
          </a:bodyPr>
          <a:lstStyle/>
          <a:p>
            <a:pPr algn="ctr"/>
            <a:r>
              <a:rPr lang="en-US" sz="2600" dirty="0">
                <a:solidFill>
                  <a:srgbClr val="FFFF99"/>
                </a:solidFill>
                <a:effectLst>
                  <a:outerShdw blurRad="38100" dist="38100" dir="2700000" algn="tl">
                    <a:srgbClr val="000000">
                      <a:alpha val="43137"/>
                    </a:srgbClr>
                  </a:outerShdw>
                </a:effectLst>
              </a:rPr>
              <a:t>John Muir Trail, Jun 1977</a:t>
            </a:r>
          </a:p>
        </p:txBody>
      </p:sp>
      <p:sp>
        <p:nvSpPr>
          <p:cNvPr id="8" name="TextBox 7">
            <a:extLst>
              <a:ext uri="{FF2B5EF4-FFF2-40B4-BE49-F238E27FC236}">
                <a16:creationId xmlns:a16="http://schemas.microsoft.com/office/drawing/2014/main" id="{FAA432B4-C46C-2462-CED7-B31F588684F9}"/>
              </a:ext>
            </a:extLst>
          </p:cNvPr>
          <p:cNvSpPr txBox="1"/>
          <p:nvPr/>
        </p:nvSpPr>
        <p:spPr>
          <a:xfrm>
            <a:off x="5328722" y="6573034"/>
            <a:ext cx="3888697" cy="492443"/>
          </a:xfrm>
          <a:prstGeom prst="rect">
            <a:avLst/>
          </a:prstGeom>
          <a:noFill/>
        </p:spPr>
        <p:txBody>
          <a:bodyPr wrap="square" rtlCol="0">
            <a:spAutoFit/>
          </a:bodyPr>
          <a:lstStyle/>
          <a:p>
            <a:pPr algn="ctr"/>
            <a:r>
              <a:rPr lang="en-US" sz="2600" dirty="0">
                <a:solidFill>
                  <a:srgbClr val="FFFF99"/>
                </a:solidFill>
                <a:effectLst>
                  <a:outerShdw blurRad="38100" dist="38100" dir="2700000" algn="tl">
                    <a:srgbClr val="000000">
                      <a:alpha val="43137"/>
                    </a:srgbClr>
                  </a:outerShdw>
                </a:effectLst>
              </a:rPr>
              <a:t>John Muir Trail, Sep 2017</a:t>
            </a:r>
          </a:p>
        </p:txBody>
      </p:sp>
      <p:pic>
        <p:nvPicPr>
          <p:cNvPr id="14" name="Picture 13" descr="A person with a backpack standing on a rocky mountain&#10;&#10;Description automatically generated">
            <a:extLst>
              <a:ext uri="{FF2B5EF4-FFF2-40B4-BE49-F238E27FC236}">
                <a16:creationId xmlns:a16="http://schemas.microsoft.com/office/drawing/2014/main" id="{2D7693EA-ACB8-7B2A-049A-13669B830A3D}"/>
              </a:ext>
            </a:extLst>
          </p:cNvPr>
          <p:cNvPicPr>
            <a:picLocks noChangeAspect="1"/>
          </p:cNvPicPr>
          <p:nvPr/>
        </p:nvPicPr>
        <p:blipFill rotWithShape="1">
          <a:blip r:embed="rId3">
            <a:extLst>
              <a:ext uri="{28A0092B-C50C-407E-A947-70E740481C1C}">
                <a14:useLocalDpi xmlns:a14="http://schemas.microsoft.com/office/drawing/2010/main" val="0"/>
              </a:ext>
            </a:extLst>
          </a:blip>
          <a:srcRect l="68" t="7517" r="-68" b="-725"/>
          <a:stretch/>
        </p:blipFill>
        <p:spPr>
          <a:xfrm>
            <a:off x="5537926" y="137319"/>
            <a:ext cx="3423166" cy="3278325"/>
          </a:xfrm>
          <a:prstGeom prst="rect">
            <a:avLst/>
          </a:prstGeom>
          <a:ln w="38100">
            <a:solidFill>
              <a:schemeClr val="bg2"/>
            </a:solidFill>
          </a:ln>
        </p:spPr>
      </p:pic>
      <p:pic>
        <p:nvPicPr>
          <p:cNvPr id="16" name="Picture 15" descr="A river flowing through a rocky canyon&#10;&#10;Description automatically generated">
            <a:extLst>
              <a:ext uri="{FF2B5EF4-FFF2-40B4-BE49-F238E27FC236}">
                <a16:creationId xmlns:a16="http://schemas.microsoft.com/office/drawing/2014/main" id="{3AAA1350-0B98-6026-7E9F-68AE05383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945" y="3947319"/>
            <a:ext cx="3535486" cy="2651615"/>
          </a:xfrm>
          <a:prstGeom prst="rect">
            <a:avLst/>
          </a:prstGeom>
          <a:ln w="38100">
            <a:solidFill>
              <a:schemeClr val="bg2"/>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sitting next to a campfire&#10;&#10;Description automatically generated">
            <a:extLst>
              <a:ext uri="{FF2B5EF4-FFF2-40B4-BE49-F238E27FC236}">
                <a16:creationId xmlns:a16="http://schemas.microsoft.com/office/drawing/2014/main" id="{59149284-C9F6-F12F-BB2C-C41B9DC08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599" y="4021048"/>
            <a:ext cx="4121183" cy="3028375"/>
          </a:xfrm>
          <a:prstGeom prst="rect">
            <a:avLst/>
          </a:prstGeom>
          <a:ln w="38100">
            <a:solidFill>
              <a:schemeClr val="bg2"/>
            </a:solidFill>
          </a:ln>
        </p:spPr>
      </p:pic>
      <p:sp>
        <p:nvSpPr>
          <p:cNvPr id="500738" name="Rectangle 2">
            <a:extLst>
              <a:ext uri="{FF2B5EF4-FFF2-40B4-BE49-F238E27FC236}">
                <a16:creationId xmlns:a16="http://schemas.microsoft.com/office/drawing/2014/main" id="{7F677952-6A31-4A14-A52D-3B5B077E715F}"/>
              </a:ext>
            </a:extLst>
          </p:cNvPr>
          <p:cNvSpPr>
            <a:spLocks noGrp="1" noChangeArrowheads="1"/>
          </p:cNvSpPr>
          <p:nvPr>
            <p:ph type="title" idx="4294967295"/>
          </p:nvPr>
        </p:nvSpPr>
        <p:spPr>
          <a:xfrm>
            <a:off x="97780" y="-113903"/>
            <a:ext cx="8915400" cy="944563"/>
          </a:xfrm>
        </p:spPr>
        <p:txBody>
          <a:bodyPr lIns="91432" tIns="45717" rIns="91432" bIns="45717" anchor="b"/>
          <a:lstStyle/>
          <a:p>
            <a:pPr eaLnBrk="1" hangingPunct="1">
              <a:defRPr/>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br>
              <a:rPr lang="en-US" sz="41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Bottom Line</a:t>
            </a:r>
            <a:endParaRPr lang="en-US" dirty="0">
              <a:solidFill>
                <a:srgbClr val="FFFF99"/>
              </a:solidFill>
              <a:effectLst>
                <a:outerShdw blurRad="38100" dist="38100" dir="2700000" algn="tl">
                  <a:srgbClr val="000000">
                    <a:alpha val="43137"/>
                  </a:srgbClr>
                </a:outerShdw>
              </a:effectLst>
            </a:endParaRPr>
          </a:p>
        </p:txBody>
      </p:sp>
      <p:sp>
        <p:nvSpPr>
          <p:cNvPr id="500739" name="Rectangle 3">
            <a:extLst>
              <a:ext uri="{FF2B5EF4-FFF2-40B4-BE49-F238E27FC236}">
                <a16:creationId xmlns:a16="http://schemas.microsoft.com/office/drawing/2014/main" id="{48DD93EA-E27E-42E3-892E-2F885E6291E4}"/>
              </a:ext>
            </a:extLst>
          </p:cNvPr>
          <p:cNvSpPr>
            <a:spLocks noGrp="1" noChangeArrowheads="1"/>
          </p:cNvSpPr>
          <p:nvPr>
            <p:ph type="body" sz="half" idx="4294967295"/>
          </p:nvPr>
        </p:nvSpPr>
        <p:spPr>
          <a:xfrm>
            <a:off x="-40940" y="944563"/>
            <a:ext cx="5070140" cy="6016924"/>
          </a:xfrm>
        </p:spPr>
        <p:txBody>
          <a:bodyPr lIns="91432" tIns="45717" rIns="91432" bIns="45717"/>
          <a:lstStyle/>
          <a:p>
            <a:pPr>
              <a:spcBef>
                <a:spcPts val="1200"/>
              </a:spcBef>
              <a:defRPr/>
            </a:pPr>
            <a:r>
              <a:rPr lang="en-US" sz="3600" dirty="0">
                <a:solidFill>
                  <a:srgbClr val="FFFF99"/>
                </a:solidFill>
                <a:effectLst>
                  <a:outerShdw blurRad="38100" dist="38100" dir="2700000" algn="tl">
                    <a:srgbClr val="000000">
                      <a:alpha val="43137"/>
                    </a:srgbClr>
                  </a:outerShdw>
                </a:effectLst>
              </a:rPr>
              <a:t>Wilderness spirituality </a:t>
            </a:r>
            <a:r>
              <a:rPr lang="en-US" sz="3000" dirty="0">
                <a:effectLst>
                  <a:outerShdw blurRad="38100" dist="38100" dir="2700000" algn="tl">
                    <a:srgbClr val="000000">
                      <a:alpha val="43137"/>
                    </a:srgbClr>
                  </a:outerShdw>
                </a:effectLst>
              </a:rPr>
              <a:t>not succinctly defined but people drawn to wild lands</a:t>
            </a:r>
            <a:endParaRPr lang="en-US" sz="3400" dirty="0">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Trails</a:t>
            </a:r>
            <a:r>
              <a:rPr lang="en-US" sz="3400" dirty="0">
                <a:solidFill>
                  <a:srgbClr val="FFFF99"/>
                </a:solidFill>
                <a:effectLst>
                  <a:outerShdw blurRad="38100" dist="38100" dir="2700000" algn="tl">
                    <a:srgbClr val="000000">
                      <a:alpha val="43137"/>
                    </a:srgbClr>
                  </a:outerShdw>
                </a:effectLst>
              </a:rPr>
              <a:t> </a:t>
            </a:r>
            <a:r>
              <a:rPr lang="en-US" sz="3600" dirty="0">
                <a:solidFill>
                  <a:srgbClr val="FFFF99"/>
                </a:solidFill>
                <a:effectLst>
                  <a:outerShdw blurRad="38100" dist="38100" dir="2700000" algn="tl">
                    <a:srgbClr val="000000">
                      <a:alpha val="43137"/>
                    </a:srgbClr>
                  </a:outerShdw>
                </a:effectLst>
              </a:rPr>
              <a:t>fundamental</a:t>
            </a:r>
            <a:r>
              <a:rPr lang="en-US" sz="3000" dirty="0">
                <a:solidFill>
                  <a:srgbClr val="FFFF99"/>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to experiencing wilderness spirituality</a:t>
            </a:r>
          </a:p>
          <a:p>
            <a:pPr>
              <a:spcBef>
                <a:spcPts val="1200"/>
              </a:spcBef>
              <a:defRPr/>
            </a:pPr>
            <a:r>
              <a:rPr lang="en-US" sz="3600" dirty="0">
                <a:solidFill>
                  <a:srgbClr val="FFFF99"/>
                </a:solidFill>
                <a:effectLst>
                  <a:outerShdw blurRad="38100" dist="38100" dir="2700000" algn="tl">
                    <a:srgbClr val="000000">
                      <a:alpha val="43137"/>
                    </a:srgbClr>
                  </a:outerShdw>
                </a:effectLst>
              </a:rPr>
              <a:t>With current wilderness </a:t>
            </a:r>
            <a:r>
              <a:rPr lang="en-US" sz="3000" dirty="0">
                <a:effectLst>
                  <a:outerShdw blurRad="38100" dist="38100" dir="2700000" algn="tl">
                    <a:srgbClr val="000000">
                      <a:alpha val="43137"/>
                    </a:srgbClr>
                  </a:outerShdw>
                </a:effectLst>
              </a:rPr>
              <a:t>management, will we provide paths for next generation?</a:t>
            </a:r>
            <a:br>
              <a:rPr lang="en-US" sz="2900" dirty="0"/>
            </a:br>
            <a:endParaRPr lang="en-US" sz="2900" dirty="0"/>
          </a:p>
        </p:txBody>
      </p:sp>
      <p:pic>
        <p:nvPicPr>
          <p:cNvPr id="13" name="Picture 12" descr="A trail on a mountain&#10;&#10;Description automatically generated with medium confidence">
            <a:extLst>
              <a:ext uri="{FF2B5EF4-FFF2-40B4-BE49-F238E27FC236}">
                <a16:creationId xmlns:a16="http://schemas.microsoft.com/office/drawing/2014/main" id="{CF05D4DA-910D-A406-6F1D-21783F993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871" y="944563"/>
            <a:ext cx="4090195" cy="2898994"/>
          </a:xfrm>
          <a:prstGeom prst="rect">
            <a:avLst/>
          </a:prstGeom>
          <a:ln w="38100">
            <a:solidFill>
              <a:schemeClr val="bg2"/>
            </a:solidFill>
          </a:ln>
        </p:spPr>
      </p:pic>
      <p:sp>
        <p:nvSpPr>
          <p:cNvPr id="2" name="TextBox 1">
            <a:extLst>
              <a:ext uri="{FF2B5EF4-FFF2-40B4-BE49-F238E27FC236}">
                <a16:creationId xmlns:a16="http://schemas.microsoft.com/office/drawing/2014/main" id="{7CFA9C0A-F167-BEEB-0778-68987E62FAB9}"/>
              </a:ext>
            </a:extLst>
          </p:cNvPr>
          <p:cNvSpPr txBox="1"/>
          <p:nvPr/>
        </p:nvSpPr>
        <p:spPr>
          <a:xfrm>
            <a:off x="4773290" y="3098046"/>
            <a:ext cx="4419600" cy="1184940"/>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Would 60,000 annually hike to bottom Grand Canyon w/o trail?</a:t>
            </a:r>
          </a:p>
          <a:p>
            <a:pPr algn="ctr"/>
            <a:endParaRPr lang="en-US" sz="2700" dirty="0">
              <a:solidFill>
                <a:srgbClr val="FFFF99"/>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F607F68-E0B3-AC2D-29CA-F916A55AD0DA}"/>
              </a:ext>
            </a:extLst>
          </p:cNvPr>
          <p:cNvSpPr txBox="1"/>
          <p:nvPr/>
        </p:nvSpPr>
        <p:spPr>
          <a:xfrm>
            <a:off x="4682082" y="6309519"/>
            <a:ext cx="4572000" cy="1184940"/>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777777"/>
                </a:highlight>
              </a:rPr>
              <a:t>Raised daughter w/ wilderness trails...her generation’s kids? </a:t>
            </a:r>
          </a:p>
          <a:p>
            <a:pPr algn="ctr"/>
            <a:endParaRPr lang="en-US" sz="2700" dirty="0">
              <a:solidFill>
                <a:srgbClr val="FFFF99"/>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14" name="Text Box 30">
            <a:extLst>
              <a:ext uri="{FF2B5EF4-FFF2-40B4-BE49-F238E27FC236}">
                <a16:creationId xmlns:a16="http://schemas.microsoft.com/office/drawing/2014/main" id="{782D64D0-7B40-4727-BA93-F6DCE490AFF3}"/>
              </a:ext>
            </a:extLst>
          </p:cNvPr>
          <p:cNvSpPr txBox="1">
            <a:spLocks noChangeArrowheads="1"/>
          </p:cNvSpPr>
          <p:nvPr/>
        </p:nvSpPr>
        <p:spPr bwMode="auto">
          <a:xfrm>
            <a:off x="381000" y="6534150"/>
            <a:ext cx="8763000" cy="600075"/>
          </a:xfrm>
          <a:prstGeom prst="rect">
            <a:avLst/>
          </a:prstGeom>
          <a:noFill/>
          <a:ln w="9525" algn="ctr">
            <a:noFill/>
            <a:miter lim="800000"/>
            <a:headEnd/>
            <a:tailEnd/>
          </a:ln>
          <a:effectLst/>
        </p:spPr>
        <p:txBody>
          <a:bodyPr>
            <a:spAutoFit/>
          </a:bodyPr>
          <a:lstStyle/>
          <a:p>
            <a:pPr>
              <a:spcBef>
                <a:spcPct val="50000"/>
              </a:spcBef>
              <a:buClr>
                <a:srgbClr val="FF00FF"/>
              </a:buClr>
              <a:buSzPct val="200000"/>
              <a:buFont typeface="Wingdings" pitchFamily="2" charset="2"/>
              <a:buNone/>
              <a:defRPr/>
            </a:pPr>
            <a:endParaRPr kumimoji="1" lang="en-US" sz="3300" b="1" dirty="0">
              <a:solidFill>
                <a:srgbClr val="FFFFFF"/>
              </a:solidFill>
              <a:effectLst>
                <a:outerShdw blurRad="38100" dist="38100" dir="2700000" algn="tl">
                  <a:srgbClr val="000000"/>
                </a:outerShdw>
              </a:effectLst>
              <a:latin typeface="Swis721 BT" pitchFamily="34" charset="0"/>
            </a:endParaRPr>
          </a:p>
        </p:txBody>
      </p:sp>
      <p:sp>
        <p:nvSpPr>
          <p:cNvPr id="297986" name="Rectangle 2">
            <a:extLst>
              <a:ext uri="{FF2B5EF4-FFF2-40B4-BE49-F238E27FC236}">
                <a16:creationId xmlns:a16="http://schemas.microsoft.com/office/drawing/2014/main" id="{A47AA9C2-802C-47CA-B8E4-8FF27784C8CD}"/>
              </a:ext>
            </a:extLst>
          </p:cNvPr>
          <p:cNvSpPr>
            <a:spLocks noGrp="1" noChangeArrowheads="1"/>
          </p:cNvSpPr>
          <p:nvPr>
            <p:ph type="title" idx="4294967295"/>
          </p:nvPr>
        </p:nvSpPr>
        <p:spPr>
          <a:xfrm>
            <a:off x="685800" y="366713"/>
            <a:ext cx="8369300" cy="1187450"/>
          </a:xfrm>
        </p:spPr>
        <p:txBody>
          <a:bodyPr lIns="91432" tIns="45717" rIns="91432" bIns="45717" anchor="b"/>
          <a:lstStyle/>
          <a:p>
            <a:pPr algn="l" eaLnBrk="1" hangingPunct="1">
              <a:defRPr/>
            </a:pPr>
            <a:r>
              <a:rPr lang="en-US" dirty="0"/>
              <a:t>      Questions/Comments? </a:t>
            </a:r>
            <a:br>
              <a:rPr lang="en-US" dirty="0"/>
            </a:br>
            <a:r>
              <a:rPr lang="en-US" sz="2400" dirty="0"/>
              <a:t> </a:t>
            </a:r>
            <a:endParaRPr lang="en-US" dirty="0"/>
          </a:p>
        </p:txBody>
      </p:sp>
      <p:pic>
        <p:nvPicPr>
          <p:cNvPr id="3" name="Picture 2" descr="A close up of a rock mountain&#10;&#10;Description automatically generated">
            <a:extLst>
              <a:ext uri="{FF2B5EF4-FFF2-40B4-BE49-F238E27FC236}">
                <a16:creationId xmlns:a16="http://schemas.microsoft.com/office/drawing/2014/main" id="{2D280F92-8AD7-4CA2-87D6-4625840ECBD7}"/>
              </a:ext>
            </a:extLst>
          </p:cNvPr>
          <p:cNvPicPr>
            <a:picLocks noChangeAspect="1"/>
          </p:cNvPicPr>
          <p:nvPr/>
        </p:nvPicPr>
        <p:blipFill rotWithShape="1">
          <a:blip r:embed="rId3">
            <a:extLst>
              <a:ext uri="{28A0092B-C50C-407E-A947-70E740481C1C}">
                <a14:useLocalDpi xmlns:a14="http://schemas.microsoft.com/office/drawing/2010/main" val="0"/>
              </a:ext>
            </a:extLst>
          </a:blip>
          <a:srcRect l="5484"/>
          <a:stretch/>
        </p:blipFill>
        <p:spPr>
          <a:xfrm>
            <a:off x="-24695" y="1661319"/>
            <a:ext cx="9193389" cy="54713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95250" y="137319"/>
            <a:ext cx="8763000" cy="914401"/>
          </a:xfrm>
        </p:spPr>
        <p:txBody>
          <a:bodyPr lIns="91432" tIns="45717" rIns="91432" bIns="45717" anchor="b"/>
          <a:lstStyle/>
          <a:p>
            <a:pPr eaLnBrk="1" hangingPunct="1">
              <a:defRPr/>
            </a:pPr>
            <a:r>
              <a:rPr lang="en-US" i="1" dirty="0"/>
              <a:t>The Spiritual Values of Wilderness</a:t>
            </a:r>
            <a:endParaRPr lang="en-US" dirty="0"/>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0" y="1508919"/>
            <a:ext cx="8953500" cy="5575155"/>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Nagel (2005</a:t>
            </a:r>
            <a:r>
              <a:rPr lang="en-US" sz="3000" dirty="0">
                <a:solidFill>
                  <a:srgbClr val="FFFF99"/>
                </a:solidFill>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—Notre Dame—overviews 3 eras: prior, during, and after 1964 Wilderness Act</a:t>
            </a:r>
          </a:p>
          <a:p>
            <a:pPr>
              <a:spcBef>
                <a:spcPts val="1200"/>
              </a:spcBef>
              <a:defRPr/>
            </a:pPr>
            <a:r>
              <a:rPr lang="en-US" sz="3600" dirty="0">
                <a:solidFill>
                  <a:srgbClr val="FFFF99"/>
                </a:solidFill>
                <a:effectLst>
                  <a:outerShdw blurRad="38100" dist="38100" dir="2700000" algn="tl">
                    <a:srgbClr val="000000">
                      <a:alpha val="43137"/>
                    </a:srgbClr>
                  </a:outerShdw>
                </a:effectLst>
              </a:rPr>
              <a:t>“Prior to Wilderness Act”: </a:t>
            </a:r>
            <a:r>
              <a:rPr lang="en-US" sz="3000" dirty="0">
                <a:solidFill>
                  <a:schemeClr val="tx2"/>
                </a:solidFill>
                <a:effectLst>
                  <a:outerShdw blurRad="38100" dist="38100" dir="2700000" algn="tl">
                    <a:srgbClr val="000000">
                      <a:alpha val="43137"/>
                    </a:srgbClr>
                  </a:outerShdw>
                </a:effectLst>
              </a:rPr>
              <a:t>Nagel t</a:t>
            </a:r>
            <a:r>
              <a:rPr lang="en-US" sz="3000" dirty="0">
                <a:effectLst>
                  <a:outerShdw blurRad="38100" dist="38100" dir="2700000" algn="tl">
                    <a:srgbClr val="000000">
                      <a:alpha val="43137"/>
                    </a:srgbClr>
                  </a:outerShdw>
                </a:effectLst>
              </a:rPr>
              <a:t>races Nash's (1967) ideas in </a:t>
            </a:r>
            <a:r>
              <a:rPr lang="en-US" sz="3000" i="1" dirty="0">
                <a:solidFill>
                  <a:srgbClr val="FFFFFF"/>
                </a:solidFill>
                <a:effectLst>
                  <a:outerShdw blurRad="38100" dist="38100" dir="2700000" algn="tl">
                    <a:srgbClr val="000000">
                      <a:alpha val="43137"/>
                    </a:srgbClr>
                  </a:outerShdw>
                </a:effectLst>
              </a:rPr>
              <a:t>Wilderness &amp; the American Mind</a:t>
            </a:r>
            <a:endParaRPr lang="en-US" sz="3000" dirty="0">
              <a:solidFill>
                <a:srgbClr val="FFFFFF"/>
              </a:solidFill>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Early </a:t>
            </a:r>
            <a:r>
              <a:rPr lang="en-US" sz="3000" dirty="0">
                <a:solidFill>
                  <a:srgbClr val="FFFF99"/>
                </a:solidFill>
                <a:effectLst>
                  <a:outerShdw blurRad="38100" dist="38100" dir="2700000" algn="tl">
                    <a:srgbClr val="000000">
                      <a:alpha val="43137"/>
                    </a:srgbClr>
                  </a:outerShdw>
                </a:effectLst>
              </a:rPr>
              <a:t>writers </a:t>
            </a:r>
            <a:r>
              <a:rPr lang="en-US" sz="3000" dirty="0">
                <a:effectLst>
                  <a:outerShdw blurRad="38100" dist="38100" dir="2700000" algn="tl">
                    <a:srgbClr val="000000">
                      <a:alpha val="43137"/>
                    </a:srgbClr>
                  </a:outerShdw>
                </a:effectLst>
              </a:rPr>
              <a:t>Muir, Emerson, and others used spiritual language; </a:t>
            </a:r>
            <a:r>
              <a:rPr lang="en-US" sz="3000" dirty="0">
                <a:solidFill>
                  <a:srgbClr val="FFFF99"/>
                </a:solidFill>
                <a:effectLst>
                  <a:outerShdw blurRad="38100" dist="38100" dir="2700000" algn="tl">
                    <a:srgbClr val="000000">
                      <a:alpha val="43137"/>
                    </a:srgbClr>
                  </a:outerShdw>
                </a:effectLst>
              </a:rPr>
              <a:t>later writers </a:t>
            </a:r>
            <a:r>
              <a:rPr lang="en-US" sz="3000" dirty="0">
                <a:effectLst>
                  <a:outerShdw blurRad="38100" dist="38100" dir="2700000" algn="tl">
                    <a:srgbClr val="000000">
                      <a:alpha val="43137"/>
                    </a:srgbClr>
                  </a:outerShdw>
                </a:effectLst>
              </a:rPr>
              <a:t>Leopold and Marshall did not</a:t>
            </a:r>
          </a:p>
          <a:p>
            <a:pPr>
              <a:spcBef>
                <a:spcPts val="1200"/>
              </a:spcBef>
              <a:defRPr/>
            </a:pPr>
            <a:r>
              <a:rPr lang="en-US" sz="3600" dirty="0">
                <a:effectLst>
                  <a:outerShdw blurRad="38100" dist="38100" dir="2700000" algn="tl">
                    <a:srgbClr val="000000">
                      <a:alpha val="43137"/>
                    </a:srgbClr>
                  </a:outerShdw>
                </a:effectLst>
              </a:rPr>
              <a:t>We think </a:t>
            </a:r>
            <a:r>
              <a:rPr lang="en-US" sz="3000" dirty="0">
                <a:effectLst>
                  <a:outerShdw blurRad="38100" dist="38100" dir="2700000" algn="tl">
                    <a:srgbClr val="000000">
                      <a:alpha val="43137"/>
                    </a:srgbClr>
                  </a:outerShdw>
                </a:effectLst>
              </a:rPr>
              <a:t>later writers simply avoided utilitarian </a:t>
            </a:r>
            <a:r>
              <a:rPr lang="en-US" sz="3000" i="1" dirty="0">
                <a:solidFill>
                  <a:srgbClr val="FFFF99"/>
                </a:solidFill>
                <a:effectLst>
                  <a:outerShdw blurRad="38100" dist="38100" dir="2700000" algn="tl">
                    <a:srgbClr val="000000">
                      <a:alpha val="43137"/>
                    </a:srgbClr>
                  </a:outerShdw>
                </a:effectLst>
              </a:rPr>
              <a:t>cultural Christianity </a:t>
            </a:r>
            <a:r>
              <a:rPr lang="en-US" sz="3000" dirty="0">
                <a:solidFill>
                  <a:srgbClr val="FFFF99"/>
                </a:solidFill>
                <a:effectLst>
                  <a:outerShdw blurRad="38100" dist="38100" dir="2700000" algn="tl">
                    <a:srgbClr val="000000">
                      <a:alpha val="43137"/>
                    </a:srgbClr>
                  </a:outerShdw>
                </a:effectLst>
              </a:rPr>
              <a:t>jargon</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436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914401"/>
          </a:xfrm>
        </p:spPr>
        <p:txBody>
          <a:bodyPr lIns="91432" tIns="45717" rIns="91432" bIns="45717" anchor="b"/>
          <a:lstStyle/>
          <a:p>
            <a:pPr eaLnBrk="1" hangingPunct="1">
              <a:defRPr/>
            </a:pPr>
            <a:r>
              <a:rPr lang="en-US" dirty="0"/>
              <a:t>Aldo Leopold</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07003" y="1340134"/>
            <a:ext cx="4726898" cy="5740315"/>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None/>
              <a:defRPr/>
            </a:pPr>
            <a:r>
              <a:rPr lang="en-US" sz="3600" dirty="0">
                <a:effectLst>
                  <a:outerShdw blurRad="38100" dist="38100" dir="2700000" algn="tl">
                    <a:srgbClr val="000000">
                      <a:alpha val="43137"/>
                    </a:srgbClr>
                  </a:outerShdw>
                </a:effectLst>
              </a:rPr>
              <a:t>“We reached the old wolf in time to watch a fierce green fire dying in her eyes. I realized then, and have known ever since, that there was something new to me in those eyes—something known only to her and to the mountain”</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01E5CDC-131F-4846-AB10-92AF1C8A07AE}"/>
              </a:ext>
            </a:extLst>
          </p:cNvPr>
          <p:cNvSpPr txBox="1"/>
          <p:nvPr/>
        </p:nvSpPr>
        <p:spPr>
          <a:xfrm>
            <a:off x="4819434" y="6157119"/>
            <a:ext cx="4313084" cy="923330"/>
          </a:xfrm>
          <a:prstGeom prst="rect">
            <a:avLst/>
          </a:prstGeom>
          <a:noFill/>
        </p:spPr>
        <p:txBody>
          <a:bodyPr wrap="square" rtlCol="0">
            <a:spAutoFit/>
          </a:bodyPr>
          <a:lstStyle/>
          <a:p>
            <a:pPr algn="ctr"/>
            <a:r>
              <a:rPr lang="en-US" sz="2700" dirty="0">
                <a:solidFill>
                  <a:srgbClr val="FFFF99"/>
                </a:solidFill>
                <a:effectLst>
                  <a:outerShdw blurRad="38100" dist="38100" dir="2700000" algn="tl">
                    <a:srgbClr val="000000">
                      <a:alpha val="43137"/>
                    </a:srgbClr>
                  </a:outerShdw>
                </a:effectLst>
              </a:rPr>
              <a:t>Mexican gray wolf</a:t>
            </a:r>
          </a:p>
          <a:p>
            <a:pPr algn="ctr"/>
            <a:endParaRPr lang="en-US" sz="2700" dirty="0">
              <a:solidFill>
                <a:srgbClr val="FFFF99"/>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DE7B3822-2A72-F61A-D900-856D01CDFAE3}"/>
              </a:ext>
            </a:extLst>
          </p:cNvPr>
          <p:cNvPicPr>
            <a:picLocks noChangeAspect="1"/>
          </p:cNvPicPr>
          <p:nvPr/>
        </p:nvPicPr>
        <p:blipFill rotWithShape="1">
          <a:blip r:embed="rId3"/>
          <a:srcRect l="28365" r="18752"/>
          <a:stretch/>
        </p:blipFill>
        <p:spPr>
          <a:xfrm>
            <a:off x="4876801" y="1641894"/>
            <a:ext cx="4160196" cy="4401055"/>
          </a:xfrm>
          <a:prstGeom prst="rect">
            <a:avLst/>
          </a:prstGeom>
          <a:ln w="38100">
            <a:solidFill>
              <a:schemeClr val="bg2"/>
            </a:solidFill>
          </a:ln>
        </p:spPr>
      </p:pic>
    </p:spTree>
    <p:extLst>
      <p:ext uri="{BB962C8B-B14F-4D97-AF65-F5344CB8AC3E}">
        <p14:creationId xmlns:p14="http://schemas.microsoft.com/office/powerpoint/2010/main" val="89940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914401"/>
          </a:xfrm>
        </p:spPr>
        <p:txBody>
          <a:bodyPr lIns="91432" tIns="45717" rIns="91432" bIns="45717" anchor="b"/>
          <a:lstStyle/>
          <a:p>
            <a:pPr eaLnBrk="1" hangingPunct="1">
              <a:defRPr/>
            </a:pPr>
            <a:r>
              <a:rPr lang="en-US" dirty="0"/>
              <a:t>Nagel: “During Wilderness Act”</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0" y="1343965"/>
            <a:ext cx="9067800" cy="1155554"/>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solidFill>
                  <a:srgbClr val="FFFF99"/>
                </a:solidFill>
                <a:effectLst>
                  <a:outerShdw blurRad="38100" dist="38100" dir="2700000" algn="tl">
                    <a:srgbClr val="000000">
                      <a:alpha val="43137"/>
                    </a:srgbClr>
                  </a:outerShdw>
                </a:effectLst>
              </a:rPr>
              <a:t>L. Johnson: </a:t>
            </a:r>
            <a:r>
              <a:rPr lang="en-US" sz="3000" dirty="0">
                <a:effectLst>
                  <a:outerShdw blurRad="38100" dist="38100" dir="2700000" algn="tl">
                    <a:srgbClr val="000000">
                      <a:alpha val="43137"/>
                    </a:srgbClr>
                  </a:outerShdw>
                </a:effectLst>
              </a:rPr>
              <a:t>“…a glimpse of the world as it was in the beginning, not just after we got through with it”</a:t>
            </a:r>
          </a:p>
        </p:txBody>
      </p:sp>
      <p:pic>
        <p:nvPicPr>
          <p:cNvPr id="7" name="Picture 6" descr="A group of men standing around a person signing a document&#10;&#10;Description automatically generated">
            <a:extLst>
              <a:ext uri="{FF2B5EF4-FFF2-40B4-BE49-F238E27FC236}">
                <a16:creationId xmlns:a16="http://schemas.microsoft.com/office/drawing/2014/main" id="{CD63C3D6-A60F-7E6A-C492-C513657DE3BA}"/>
              </a:ext>
            </a:extLst>
          </p:cNvPr>
          <p:cNvPicPr>
            <a:picLocks noChangeAspect="1"/>
          </p:cNvPicPr>
          <p:nvPr/>
        </p:nvPicPr>
        <p:blipFill rotWithShape="1">
          <a:blip r:embed="rId3">
            <a:extLst>
              <a:ext uri="{28A0092B-C50C-407E-A947-70E740481C1C}">
                <a14:useLocalDpi xmlns:a14="http://schemas.microsoft.com/office/drawing/2010/main" val="0"/>
              </a:ext>
            </a:extLst>
          </a:blip>
          <a:srcRect t="3789"/>
          <a:stretch/>
        </p:blipFill>
        <p:spPr>
          <a:xfrm>
            <a:off x="3481603" y="2880519"/>
            <a:ext cx="5558286" cy="4029762"/>
          </a:xfrm>
          <a:prstGeom prst="rect">
            <a:avLst/>
          </a:prstGeom>
          <a:ln w="38100">
            <a:solidFill>
              <a:schemeClr val="bg2"/>
            </a:solidFill>
          </a:ln>
        </p:spPr>
      </p:pic>
      <p:sp>
        <p:nvSpPr>
          <p:cNvPr id="3" name="Rectangle 3">
            <a:extLst>
              <a:ext uri="{FF2B5EF4-FFF2-40B4-BE49-F238E27FC236}">
                <a16:creationId xmlns:a16="http://schemas.microsoft.com/office/drawing/2014/main" id="{5B5F560E-F8E7-D61A-0FAC-94398C89439C}"/>
              </a:ext>
            </a:extLst>
          </p:cNvPr>
          <p:cNvSpPr txBox="1">
            <a:spLocks noChangeArrowheads="1"/>
          </p:cNvSpPr>
          <p:nvPr/>
        </p:nvSpPr>
        <p:spPr bwMode="auto">
          <a:xfrm>
            <a:off x="0" y="2423319"/>
            <a:ext cx="3581400" cy="4572001"/>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solidFill>
                  <a:srgbClr val="FFFF99"/>
                </a:solidFill>
                <a:effectLst>
                  <a:outerShdw blurRad="38100" dist="38100" dir="2700000" algn="tl">
                    <a:srgbClr val="000000">
                      <a:alpha val="43137"/>
                    </a:srgbClr>
                  </a:outerShdw>
                </a:effectLst>
              </a:rPr>
              <a:t>H. </a:t>
            </a:r>
            <a:r>
              <a:rPr lang="en-US" sz="3600" dirty="0" err="1">
                <a:solidFill>
                  <a:srgbClr val="FFFF99"/>
                </a:solidFill>
                <a:effectLst>
                  <a:outerShdw blurRad="38100" dist="38100" dir="2700000" algn="tl">
                    <a:srgbClr val="000000">
                      <a:alpha val="43137"/>
                    </a:srgbClr>
                  </a:outerShdw>
                </a:effectLst>
              </a:rPr>
              <a:t>Zahniser</a:t>
            </a:r>
            <a:r>
              <a:rPr lang="en-US" sz="3600" dirty="0">
                <a:solidFill>
                  <a:srgbClr val="FFFF99"/>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represented by wife </a:t>
            </a:r>
            <a:r>
              <a:rPr lang="en-US" sz="3600" dirty="0">
                <a:solidFill>
                  <a:srgbClr val="FFFF99"/>
                </a:solidFill>
                <a:effectLst>
                  <a:outerShdw blurRad="38100" dist="38100" dir="2700000" algn="tl">
                    <a:srgbClr val="000000">
                      <a:alpha val="43137"/>
                    </a:srgbClr>
                  </a:outerShdw>
                </a:effectLst>
              </a:rPr>
              <a:t>Alice</a:t>
            </a:r>
          </a:p>
          <a:p>
            <a:pPr>
              <a:defRPr/>
            </a:pPr>
            <a:r>
              <a:rPr lang="en-US" sz="3600" dirty="0">
                <a:solidFill>
                  <a:srgbClr val="FFFF99"/>
                </a:solidFill>
                <a:effectLst>
                  <a:outerShdw blurRad="38100" dist="38100" dir="2700000" algn="tl">
                    <a:srgbClr val="000000">
                      <a:alpha val="43137"/>
                    </a:srgbClr>
                  </a:outerShdw>
                </a:effectLst>
              </a:rPr>
              <a:t>H. Humphrey &amp; M. Udall: </a:t>
            </a:r>
            <a:r>
              <a:rPr lang="en-US" sz="3000" dirty="0">
                <a:effectLst>
                  <a:outerShdw blurRad="38100" dist="38100" dir="2700000" algn="tl">
                    <a:srgbClr val="000000">
                      <a:alpha val="43137"/>
                    </a:srgbClr>
                  </a:outerShdw>
                </a:effectLst>
              </a:rPr>
              <a:t>key leaders mentioned God or Divine </a:t>
            </a:r>
            <a:endParaRPr lang="en-US" sz="3600" dirty="0">
              <a:effectLst>
                <a:outerShdw blurRad="38100" dist="38100" dir="2700000" algn="tl">
                  <a:srgbClr val="000000">
                    <a:alpha val="43137"/>
                  </a:srgbClr>
                </a:outerShdw>
              </a:effectLst>
            </a:endParaRPr>
          </a:p>
          <a:p>
            <a:pPr>
              <a:defRPr/>
            </a:pPr>
            <a:r>
              <a:rPr lang="en-US" sz="3600" dirty="0">
                <a:solidFill>
                  <a:srgbClr val="FFFF99"/>
                </a:solidFill>
                <a:effectLst>
                  <a:outerShdw blurRad="38100" dist="38100" dir="2700000" algn="tl">
                    <a:srgbClr val="000000">
                      <a:alpha val="43137"/>
                    </a:srgbClr>
                  </a:outerShdw>
                </a:effectLst>
              </a:rPr>
              <a:t>Frank Church</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98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rt path in a desert&#10;&#10;Description automatically generated">
            <a:extLst>
              <a:ext uri="{FF2B5EF4-FFF2-40B4-BE49-F238E27FC236}">
                <a16:creationId xmlns:a16="http://schemas.microsoft.com/office/drawing/2014/main" id="{4F92E8F0-E564-FB6A-13FB-E41DA8C0313E}"/>
              </a:ext>
            </a:extLst>
          </p:cNvPr>
          <p:cNvPicPr>
            <a:picLocks noChangeAspect="1"/>
          </p:cNvPicPr>
          <p:nvPr/>
        </p:nvPicPr>
        <p:blipFill rotWithShape="1">
          <a:blip r:embed="rId3">
            <a:extLst>
              <a:ext uri="{28A0092B-C50C-407E-A947-70E740481C1C}">
                <a14:useLocalDpi xmlns:a14="http://schemas.microsoft.com/office/drawing/2010/main" val="0"/>
              </a:ext>
            </a:extLst>
          </a:blip>
          <a:srcRect l="428" t="13199" r="9468" b="6960"/>
          <a:stretch/>
        </p:blipFill>
        <p:spPr>
          <a:xfrm>
            <a:off x="5486399" y="4220644"/>
            <a:ext cx="3505200" cy="2771522"/>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137318"/>
            <a:ext cx="8763000" cy="914401"/>
          </a:xfrm>
        </p:spPr>
        <p:txBody>
          <a:bodyPr lIns="91432" tIns="45717" rIns="91432" bIns="45717" anchor="b"/>
          <a:lstStyle/>
          <a:p>
            <a:pPr eaLnBrk="1" hangingPunct="1">
              <a:defRPr/>
            </a:pPr>
            <a:r>
              <a:rPr lang="en-US" dirty="0"/>
              <a:t>Nagel: “After Wilderness Act”</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123665" y="1213779"/>
            <a:ext cx="5399651" cy="5852318"/>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700" dirty="0">
                <a:solidFill>
                  <a:srgbClr val="FFFF99"/>
                </a:solidFill>
                <a:effectLst>
                  <a:outerShdw blurRad="38100" dist="38100" dir="2700000" algn="tl">
                    <a:srgbClr val="000000">
                      <a:alpha val="43137"/>
                    </a:srgbClr>
                  </a:outerShdw>
                </a:effectLst>
              </a:rPr>
              <a:t>Elucidates</a:t>
            </a:r>
            <a:r>
              <a:rPr lang="en-US" sz="3600" dirty="0">
                <a:solidFill>
                  <a:srgbClr val="FFFFFF"/>
                </a:solidFill>
                <a:effectLst>
                  <a:outerShdw blurRad="38100" dist="38100" dir="2700000" algn="tl">
                    <a:srgbClr val="000000">
                      <a:alpha val="43137"/>
                    </a:srgbClr>
                  </a:outerShdw>
                </a:effectLst>
              </a:rPr>
              <a:t> </a:t>
            </a:r>
            <a:r>
              <a:rPr lang="en-US" sz="3000" dirty="0">
                <a:solidFill>
                  <a:srgbClr val="FFFFFF"/>
                </a:solidFill>
                <a:effectLst>
                  <a:outerShdw blurRad="38100" dist="38100" dir="2700000" algn="tl">
                    <a:srgbClr val="000000">
                      <a:alpha val="43137"/>
                    </a:srgbClr>
                  </a:outerShdw>
                </a:effectLst>
              </a:rPr>
              <a:t>rich motif wilderness concepts woven into sacred Christian texts</a:t>
            </a:r>
          </a:p>
          <a:p>
            <a:pPr>
              <a:defRPr/>
            </a:pPr>
            <a:r>
              <a:rPr lang="en-US" sz="3700" dirty="0">
                <a:solidFill>
                  <a:srgbClr val="FFFF99"/>
                </a:solidFill>
                <a:effectLst>
                  <a:outerShdw blurRad="38100" dist="38100" dir="2700000" algn="tl">
                    <a:srgbClr val="000000">
                      <a:alpha val="43137"/>
                    </a:srgbClr>
                  </a:outerShdw>
                </a:effectLst>
              </a:rPr>
              <a:t>Wilderness</a:t>
            </a:r>
            <a:r>
              <a:rPr lang="en-US" sz="3600" dirty="0">
                <a:solidFill>
                  <a:srgbClr val="FFFFFF"/>
                </a:solidFill>
                <a:effectLst>
                  <a:outerShdw blurRad="38100" dist="38100" dir="2700000" algn="tl">
                    <a:srgbClr val="000000">
                      <a:alpha val="43137"/>
                    </a:srgbClr>
                  </a:outerShdw>
                </a:effectLst>
              </a:rPr>
              <a:t> </a:t>
            </a:r>
            <a:r>
              <a:rPr lang="en-US" sz="3000" dirty="0">
                <a:solidFill>
                  <a:srgbClr val="FFFFFF"/>
                </a:solidFill>
                <a:effectLst>
                  <a:outerShdw blurRad="38100" dist="38100" dir="2700000" algn="tl">
                    <a:srgbClr val="000000">
                      <a:alpha val="43137"/>
                    </a:srgbClr>
                  </a:outerShdw>
                </a:effectLst>
              </a:rPr>
              <a:t>wanderings in Negev Desert</a:t>
            </a:r>
          </a:p>
          <a:p>
            <a:pPr>
              <a:defRPr/>
            </a:pPr>
            <a:r>
              <a:rPr lang="en-US" sz="3700" dirty="0">
                <a:solidFill>
                  <a:srgbClr val="FFFF99"/>
                </a:solidFill>
                <a:effectLst>
                  <a:outerShdw blurRad="38100" dist="38100" dir="2700000" algn="tl">
                    <a:srgbClr val="000000">
                      <a:alpha val="43137"/>
                    </a:srgbClr>
                  </a:outerShdw>
                </a:effectLst>
              </a:rPr>
              <a:t>Monastic &amp; Celtic </a:t>
            </a:r>
            <a:r>
              <a:rPr lang="en-US" sz="3000" dirty="0">
                <a:solidFill>
                  <a:srgbClr val="FFFFFF"/>
                </a:solidFill>
                <a:effectLst>
                  <a:outerShdw blurRad="38100" dist="38100" dir="2700000" algn="tl">
                    <a:srgbClr val="000000">
                      <a:alpha val="43137"/>
                    </a:srgbClr>
                  </a:outerShdw>
                </a:effectLst>
              </a:rPr>
              <a:t>Christian literature highlights deep wilderness respect</a:t>
            </a:r>
          </a:p>
          <a:p>
            <a:pPr>
              <a:defRPr/>
            </a:pPr>
            <a:r>
              <a:rPr lang="en-US" sz="3700" dirty="0">
                <a:solidFill>
                  <a:srgbClr val="FFFF99"/>
                </a:solidFill>
                <a:effectLst>
                  <a:outerShdw blurRad="38100" dist="38100" dir="2700000" algn="tl">
                    <a:srgbClr val="000000">
                      <a:alpha val="43137"/>
                    </a:srgbClr>
                  </a:outerShdw>
                </a:effectLst>
              </a:rPr>
              <a:t>No support </a:t>
            </a:r>
            <a:r>
              <a:rPr lang="en-US" sz="3000" dirty="0">
                <a:solidFill>
                  <a:srgbClr val="FFFFFF"/>
                </a:solidFill>
                <a:effectLst>
                  <a:outerShdw blurRad="38100" dist="38100" dir="2700000" algn="tl">
                    <a:srgbClr val="000000">
                      <a:alpha val="43137"/>
                    </a:srgbClr>
                  </a:outerShdw>
                </a:effectLst>
              </a:rPr>
              <a:t>from Christian writings for human right to dominate/exploit </a:t>
            </a:r>
            <a:r>
              <a:rPr lang="en-US" sz="3000" dirty="0">
                <a:effectLst>
                  <a:outerShdw blurRad="38100" dist="38100" dir="2700000" algn="tl">
                    <a:srgbClr val="000000">
                      <a:alpha val="43137"/>
                    </a:srgbClr>
                  </a:outerShdw>
                </a:effectLst>
              </a:rPr>
              <a:t>natural world</a:t>
            </a: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pic>
        <p:nvPicPr>
          <p:cNvPr id="3" name="Picture 2" descr="A book cover with a desert landscape&#10;&#10;Description automatically generated">
            <a:extLst>
              <a:ext uri="{FF2B5EF4-FFF2-40B4-BE49-F238E27FC236}">
                <a16:creationId xmlns:a16="http://schemas.microsoft.com/office/drawing/2014/main" id="{57E183F2-62B8-2B21-FA38-CBFC83932C39}"/>
              </a:ext>
            </a:extLst>
          </p:cNvPr>
          <p:cNvPicPr>
            <a:picLocks noChangeAspect="1"/>
          </p:cNvPicPr>
          <p:nvPr/>
        </p:nvPicPr>
        <p:blipFill rotWithShape="1">
          <a:blip r:embed="rId4">
            <a:extLst>
              <a:ext uri="{28A0092B-C50C-407E-A947-70E740481C1C}">
                <a14:useLocalDpi xmlns:a14="http://schemas.microsoft.com/office/drawing/2010/main" val="0"/>
              </a:ext>
            </a:extLst>
          </a:blip>
          <a:srcRect l="5369" t="4994" r="4435" b="28417"/>
          <a:stretch/>
        </p:blipFill>
        <p:spPr>
          <a:xfrm>
            <a:off x="5486399" y="1046942"/>
            <a:ext cx="3505200" cy="3048001"/>
          </a:xfrm>
          <a:prstGeom prst="rect">
            <a:avLst/>
          </a:prstGeom>
          <a:ln w="38100">
            <a:solidFill>
              <a:schemeClr val="bg2"/>
            </a:solidFill>
          </a:ln>
        </p:spPr>
      </p:pic>
      <p:sp>
        <p:nvSpPr>
          <p:cNvPr id="2" name="TextBox 1">
            <a:extLst>
              <a:ext uri="{FF2B5EF4-FFF2-40B4-BE49-F238E27FC236}">
                <a16:creationId xmlns:a16="http://schemas.microsoft.com/office/drawing/2014/main" id="{4458F6A8-2E8D-6E49-E0D9-237653669F14}"/>
              </a:ext>
            </a:extLst>
          </p:cNvPr>
          <p:cNvSpPr txBox="1"/>
          <p:nvPr/>
        </p:nvSpPr>
        <p:spPr>
          <a:xfrm>
            <a:off x="5219699" y="6085696"/>
            <a:ext cx="4038600" cy="1295400"/>
          </a:xfrm>
          <a:prstGeom prst="rect">
            <a:avLst/>
          </a:prstGeom>
          <a:noFill/>
        </p:spPr>
        <p:txBody>
          <a:bodyPr wrap="square" rtlCol="0">
            <a:spAutoFit/>
          </a:bodyPr>
          <a:lstStyle/>
          <a:p>
            <a:pPr algn="ctr"/>
            <a:r>
              <a:rPr lang="en-US" sz="2500" dirty="0">
                <a:solidFill>
                  <a:srgbClr val="FFFF99"/>
                </a:solidFill>
                <a:effectLst>
                  <a:outerShdw blurRad="38100" dist="38100" dir="2700000" algn="tl">
                    <a:srgbClr val="000000">
                      <a:alpha val="43137"/>
                    </a:srgbClr>
                  </a:outerShdw>
                </a:effectLst>
                <a:highlight>
                  <a:srgbClr val="808080"/>
                </a:highlight>
              </a:rPr>
              <a:t>Negev Desert, Israel (today)</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13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0" y="-91281"/>
            <a:ext cx="7581900" cy="914401"/>
          </a:xfrm>
        </p:spPr>
        <p:txBody>
          <a:bodyPr lIns="91432" tIns="45717" rIns="91432" bIns="45717" anchor="b"/>
          <a:lstStyle/>
          <a:p>
            <a:pPr eaLnBrk="1" hangingPunct="1">
              <a:defRPr/>
            </a:pPr>
            <a:r>
              <a:rPr lang="en-US" dirty="0"/>
              <a:t>Psalms</a:t>
            </a:r>
          </a:p>
        </p:txBody>
      </p:sp>
      <p:sp>
        <p:nvSpPr>
          <p:cNvPr id="6" name="Rectangle 3">
            <a:extLst>
              <a:ext uri="{FF2B5EF4-FFF2-40B4-BE49-F238E27FC236}">
                <a16:creationId xmlns:a16="http://schemas.microsoft.com/office/drawing/2014/main" id="{25F8A019-9C42-408F-B6CC-1CD112F8A7B1}"/>
              </a:ext>
            </a:extLst>
          </p:cNvPr>
          <p:cNvSpPr txBox="1">
            <a:spLocks noChangeArrowheads="1"/>
          </p:cNvSpPr>
          <p:nvPr/>
        </p:nvSpPr>
        <p:spPr bwMode="auto">
          <a:xfrm>
            <a:off x="46383" y="1127919"/>
            <a:ext cx="5334000" cy="36576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Metaphor </a:t>
            </a:r>
            <a:r>
              <a:rPr lang="en-US" sz="3600" i="1" dirty="0">
                <a:solidFill>
                  <a:srgbClr val="FFFF99"/>
                </a:solidFill>
                <a:effectLst>
                  <a:outerShdw blurRad="38100" dist="38100" dir="2700000" algn="tl">
                    <a:srgbClr val="000000">
                      <a:alpha val="43137"/>
                    </a:srgbClr>
                  </a:outerShdw>
                </a:effectLst>
              </a:rPr>
              <a:t>path</a:t>
            </a:r>
            <a:r>
              <a:rPr lang="en-US" sz="3000" i="1" dirty="0">
                <a:solidFill>
                  <a:srgbClr val="FFFF99"/>
                </a:solidFill>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pathway or way </a:t>
            </a:r>
            <a:r>
              <a:rPr lang="en-US" sz="3000" dirty="0">
                <a:effectLst>
                  <a:outerShdw blurRad="38100" dist="38100" dir="2700000" algn="tl">
                    <a:srgbClr val="000000">
                      <a:alpha val="43137"/>
                    </a:srgbClr>
                  </a:outerShdw>
                </a:effectLst>
              </a:rPr>
              <a:t>occurs 100s times in Bible…implying</a:t>
            </a:r>
            <a:r>
              <a:rPr lang="en-US" sz="3000" i="1"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right or known practice</a:t>
            </a:r>
          </a:p>
          <a:p>
            <a:pPr>
              <a:spcBef>
                <a:spcPts val="1200"/>
              </a:spcBef>
              <a:defRPr/>
            </a:pPr>
            <a:r>
              <a:rPr lang="en-US" sz="3600" dirty="0">
                <a:solidFill>
                  <a:srgbClr val="FFFF99"/>
                </a:solidFill>
                <a:effectLst>
                  <a:outerShdw blurRad="38100" dist="38100" dir="2700000" algn="tl">
                    <a:srgbClr val="000000">
                      <a:alpha val="43137"/>
                    </a:srgbClr>
                  </a:outerShdw>
                </a:effectLst>
              </a:rPr>
              <a:t>In Psalms</a:t>
            </a:r>
            <a:r>
              <a:rPr lang="en-US" sz="3000" dirty="0">
                <a:solidFill>
                  <a:srgbClr val="FFFF99"/>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5 Hebrew words  translated as </a:t>
            </a:r>
            <a:r>
              <a:rPr lang="en-US" sz="3000" dirty="0">
                <a:solidFill>
                  <a:srgbClr val="FFFF99"/>
                </a:solidFill>
                <a:effectLst>
                  <a:outerShdw blurRad="38100" dist="38100" dir="2700000" algn="tl">
                    <a:srgbClr val="000000">
                      <a:alpha val="43137"/>
                    </a:srgbClr>
                  </a:outerShdw>
                </a:effectLst>
              </a:rPr>
              <a:t>path</a:t>
            </a:r>
            <a:r>
              <a:rPr lang="en-US" sz="3000" dirty="0">
                <a:effectLst>
                  <a:outerShdw blurRad="38100" dist="38100" dir="2700000" algn="tl">
                    <a:srgbClr val="000000">
                      <a:alpha val="43137"/>
                    </a:srgbClr>
                  </a:outerShdw>
                </a:effectLst>
              </a:rPr>
              <a:t> occurred 75 times (per Berkeley scholar)</a:t>
            </a:r>
          </a:p>
          <a:p>
            <a:pPr>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6A18747-F136-6A88-E9D2-197F7D92E0BC}"/>
              </a:ext>
            </a:extLst>
          </p:cNvPr>
          <p:cNvPicPr>
            <a:picLocks noChangeAspect="1"/>
          </p:cNvPicPr>
          <p:nvPr/>
        </p:nvPicPr>
        <p:blipFill rotWithShape="1">
          <a:blip r:embed="rId3"/>
          <a:srcRect l="-625" t="7912" r="625" b="515"/>
          <a:stretch/>
        </p:blipFill>
        <p:spPr>
          <a:xfrm>
            <a:off x="5791200" y="568883"/>
            <a:ext cx="3200400" cy="4402014"/>
          </a:xfrm>
          <a:prstGeom prst="rect">
            <a:avLst/>
          </a:prstGeom>
          <a:ln w="38100">
            <a:solidFill>
              <a:schemeClr val="bg2"/>
            </a:solidFill>
          </a:ln>
        </p:spPr>
      </p:pic>
      <p:sp>
        <p:nvSpPr>
          <p:cNvPr id="2" name="Rectangle 3">
            <a:extLst>
              <a:ext uri="{FF2B5EF4-FFF2-40B4-BE49-F238E27FC236}">
                <a16:creationId xmlns:a16="http://schemas.microsoft.com/office/drawing/2014/main" id="{73D630C8-DF65-4B64-7A6A-31BAD07A049C}"/>
              </a:ext>
            </a:extLst>
          </p:cNvPr>
          <p:cNvSpPr txBox="1">
            <a:spLocks noChangeArrowheads="1"/>
          </p:cNvSpPr>
          <p:nvPr/>
        </p:nvSpPr>
        <p:spPr bwMode="auto">
          <a:xfrm>
            <a:off x="76200" y="4861719"/>
            <a:ext cx="8991600" cy="2575719"/>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Walking </a:t>
            </a:r>
            <a:r>
              <a:rPr lang="en-US" sz="3000" dirty="0">
                <a:effectLst>
                  <a:outerShdw blurRad="38100" dist="38100" dir="2700000" algn="tl">
                    <a:srgbClr val="000000">
                      <a:alpha val="43137"/>
                    </a:srgbClr>
                  </a:outerShdw>
                </a:effectLst>
              </a:rPr>
              <a:t>on path intrinsic to spiritual understanding</a:t>
            </a:r>
            <a:endParaRPr lang="en-US" sz="3600" dirty="0">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Spiritual pilgrimages</a:t>
            </a:r>
            <a:r>
              <a:rPr lang="en-US" sz="3000" dirty="0">
                <a:effectLst>
                  <a:outerShdw blurRad="38100" dist="38100" dir="2700000" algn="tl">
                    <a:srgbClr val="000000">
                      <a:alpha val="43137"/>
                    </a:srgbClr>
                  </a:outerShdw>
                </a:effectLst>
              </a:rPr>
              <a:t>—journey to a sacred place—practiced by many religions today</a:t>
            </a:r>
          </a:p>
        </p:txBody>
      </p:sp>
      <p:sp>
        <p:nvSpPr>
          <p:cNvPr id="5" name="TextBox 4">
            <a:extLst>
              <a:ext uri="{FF2B5EF4-FFF2-40B4-BE49-F238E27FC236}">
                <a16:creationId xmlns:a16="http://schemas.microsoft.com/office/drawing/2014/main" id="{C98EA128-1081-A95C-46F2-36F263314484}"/>
              </a:ext>
            </a:extLst>
          </p:cNvPr>
          <p:cNvSpPr txBox="1"/>
          <p:nvPr/>
        </p:nvSpPr>
        <p:spPr>
          <a:xfrm>
            <a:off x="5575143" y="4099719"/>
            <a:ext cx="3573117" cy="1246495"/>
          </a:xfrm>
          <a:prstGeom prst="rect">
            <a:avLst/>
          </a:prstGeom>
          <a:noFill/>
        </p:spPr>
        <p:txBody>
          <a:bodyPr wrap="square" rtlCol="0">
            <a:spAutoFit/>
          </a:bodyPr>
          <a:lstStyle/>
          <a:p>
            <a:pPr algn="ctr"/>
            <a:r>
              <a:rPr lang="en-US" sz="2400" dirty="0">
                <a:solidFill>
                  <a:srgbClr val="FFFF99"/>
                </a:solidFill>
                <a:effectLst>
                  <a:outerShdw blurRad="38100" dist="38100" dir="2700000" algn="tl">
                    <a:srgbClr val="000000">
                      <a:alpha val="43137"/>
                    </a:srgbClr>
                  </a:outerShdw>
                </a:effectLst>
                <a:highlight>
                  <a:srgbClr val="808080"/>
                </a:highlight>
              </a:rPr>
              <a:t>Many Psalms attributed to King David</a:t>
            </a:r>
          </a:p>
          <a:p>
            <a:pPr algn="ctr"/>
            <a:endParaRPr lang="en-US" sz="27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942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on a tree&#10;&#10;Description automatically generated">
            <a:extLst>
              <a:ext uri="{FF2B5EF4-FFF2-40B4-BE49-F238E27FC236}">
                <a16:creationId xmlns:a16="http://schemas.microsoft.com/office/drawing/2014/main" id="{4C232E2B-EBE3-8762-BBEB-1F0CF79CFACA}"/>
              </a:ext>
            </a:extLst>
          </p:cNvPr>
          <p:cNvPicPr>
            <a:picLocks noChangeAspect="1"/>
          </p:cNvPicPr>
          <p:nvPr/>
        </p:nvPicPr>
        <p:blipFill rotWithShape="1">
          <a:blip r:embed="rId3">
            <a:extLst>
              <a:ext uri="{28A0092B-C50C-407E-A947-70E740481C1C}">
                <a14:useLocalDpi xmlns:a14="http://schemas.microsoft.com/office/drawing/2010/main" val="0"/>
              </a:ext>
            </a:extLst>
          </a:blip>
          <a:srcRect r="4771"/>
          <a:stretch/>
        </p:blipFill>
        <p:spPr>
          <a:xfrm>
            <a:off x="6400800" y="3518132"/>
            <a:ext cx="2647219" cy="3381375"/>
          </a:xfrm>
          <a:prstGeom prst="rect">
            <a:avLst/>
          </a:prstGeom>
          <a:ln w="38100">
            <a:solidFill>
              <a:schemeClr val="bg2"/>
            </a:solidFill>
          </a:ln>
        </p:spPr>
      </p:pic>
      <p:pic>
        <p:nvPicPr>
          <p:cNvPr id="3" name="Picture 2" descr="A tree trunk with a white mark on it&#10;&#10;Description automatically generated">
            <a:extLst>
              <a:ext uri="{FF2B5EF4-FFF2-40B4-BE49-F238E27FC236}">
                <a16:creationId xmlns:a16="http://schemas.microsoft.com/office/drawing/2014/main" id="{904DAD26-2EDA-FA74-9670-7DA00D45E323}"/>
              </a:ext>
            </a:extLst>
          </p:cNvPr>
          <p:cNvPicPr>
            <a:picLocks noChangeAspect="1"/>
          </p:cNvPicPr>
          <p:nvPr/>
        </p:nvPicPr>
        <p:blipFill rotWithShape="1">
          <a:blip r:embed="rId4">
            <a:extLst>
              <a:ext uri="{28A0092B-C50C-407E-A947-70E740481C1C}">
                <a14:useLocalDpi xmlns:a14="http://schemas.microsoft.com/office/drawing/2010/main" val="0"/>
              </a:ext>
            </a:extLst>
          </a:blip>
          <a:srcRect l="4771"/>
          <a:stretch/>
        </p:blipFill>
        <p:spPr>
          <a:xfrm>
            <a:off x="6400800" y="875671"/>
            <a:ext cx="2647218" cy="2460839"/>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64404" y="-167481"/>
            <a:ext cx="8763000" cy="914401"/>
          </a:xfrm>
        </p:spPr>
        <p:txBody>
          <a:bodyPr lIns="91432" tIns="45717" rIns="91432" bIns="45717" anchor="b"/>
          <a:lstStyle/>
          <a:p>
            <a:pPr eaLnBrk="1" hangingPunct="1">
              <a:defRPr/>
            </a:pPr>
            <a:r>
              <a:rPr lang="en-US" dirty="0"/>
              <a:t>Thru-Hiking Pilgrimage</a:t>
            </a:r>
          </a:p>
        </p:txBody>
      </p:sp>
      <p:sp>
        <p:nvSpPr>
          <p:cNvPr id="11" name="TextBox 10">
            <a:extLst>
              <a:ext uri="{FF2B5EF4-FFF2-40B4-BE49-F238E27FC236}">
                <a16:creationId xmlns:a16="http://schemas.microsoft.com/office/drawing/2014/main" id="{CAD3630E-49D6-4E94-95EC-F5A5EC42C939}"/>
              </a:ext>
            </a:extLst>
          </p:cNvPr>
          <p:cNvSpPr txBox="1"/>
          <p:nvPr/>
        </p:nvSpPr>
        <p:spPr>
          <a:xfrm>
            <a:off x="7391400" y="2651919"/>
            <a:ext cx="2057400" cy="584775"/>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highlight>
                  <a:srgbClr val="777777"/>
                </a:highlight>
              </a:rPr>
              <a:t>AT</a:t>
            </a:r>
            <a:endParaRPr lang="en-US" sz="3200" dirty="0">
              <a:solidFill>
                <a:srgbClr val="FFFF99"/>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3F345DC-8AE3-2D68-8B7A-D3C49BAF1919}"/>
              </a:ext>
            </a:extLst>
          </p:cNvPr>
          <p:cNvSpPr txBox="1"/>
          <p:nvPr/>
        </p:nvSpPr>
        <p:spPr>
          <a:xfrm>
            <a:off x="6629400" y="6256706"/>
            <a:ext cx="2057400" cy="584775"/>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highlight>
                  <a:srgbClr val="777777"/>
                </a:highlight>
              </a:rPr>
              <a:t>PCT</a:t>
            </a:r>
            <a:endParaRPr lang="en-US" sz="3200" dirty="0">
              <a:solidFill>
                <a:srgbClr val="FFFF99"/>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9E603693-7274-CA09-85F8-E543FC15380A}"/>
              </a:ext>
            </a:extLst>
          </p:cNvPr>
          <p:cNvSpPr txBox="1">
            <a:spLocks noChangeArrowheads="1"/>
          </p:cNvSpPr>
          <p:nvPr/>
        </p:nvSpPr>
        <p:spPr bwMode="auto">
          <a:xfrm>
            <a:off x="0" y="872796"/>
            <a:ext cx="6400800" cy="6259842"/>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3600" dirty="0">
                <a:solidFill>
                  <a:srgbClr val="FFFF99"/>
                </a:solidFill>
                <a:effectLst>
                  <a:outerShdw blurRad="38100" dist="38100" dir="2700000" algn="tl">
                    <a:srgbClr val="000000">
                      <a:alpha val="43137"/>
                    </a:srgbClr>
                  </a:outerShdw>
                </a:effectLst>
              </a:rPr>
              <a:t>Two master’s theses </a:t>
            </a:r>
            <a:r>
              <a:rPr lang="en-US" sz="3000" dirty="0">
                <a:effectLst>
                  <a:outerShdw blurRad="38100" dist="38100" dir="2700000" algn="tl">
                    <a:srgbClr val="000000">
                      <a:alpha val="43137"/>
                    </a:srgbClr>
                  </a:outerShdw>
                </a:effectLst>
              </a:rPr>
              <a:t>connect spiritual pilgrimage to thru-hiking </a:t>
            </a:r>
          </a:p>
          <a:p>
            <a:pPr>
              <a:defRPr/>
            </a:pPr>
            <a:r>
              <a:rPr lang="en-US" sz="3600" dirty="0">
                <a:solidFill>
                  <a:srgbClr val="FFFF99"/>
                </a:solidFill>
                <a:effectLst>
                  <a:outerShdw blurRad="38100" dist="38100" dir="2700000" algn="tl">
                    <a:srgbClr val="000000">
                      <a:alpha val="43137"/>
                    </a:srgbClr>
                  </a:outerShdw>
                </a:effectLst>
              </a:rPr>
              <a:t>Crowley </a:t>
            </a:r>
            <a:r>
              <a:rPr lang="en-US" sz="3000" dirty="0">
                <a:solidFill>
                  <a:srgbClr val="FFFF99"/>
                </a:solidFill>
                <a:effectLst>
                  <a:outerShdw blurRad="38100" dist="38100" dir="2700000" algn="tl">
                    <a:srgbClr val="000000">
                      <a:alpha val="43137"/>
                    </a:srgbClr>
                  </a:outerShdw>
                </a:effectLst>
              </a:rPr>
              <a:t>(2018) </a:t>
            </a:r>
            <a:r>
              <a:rPr lang="en-US" sz="3000" dirty="0">
                <a:effectLst>
                  <a:outerShdw blurRad="38100" dist="38100" dir="2700000" algn="tl">
                    <a:srgbClr val="000000">
                      <a:alpha val="43137"/>
                    </a:srgbClr>
                  </a:outerShdw>
                </a:effectLst>
              </a:rPr>
              <a:t>surveyed on PCT  “why they do it”; responses</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included</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sacred, changed me, more myself…</a:t>
            </a:r>
          </a:p>
          <a:p>
            <a:pPr>
              <a:defRPr/>
            </a:pPr>
            <a:r>
              <a:rPr lang="en-US" sz="3600" dirty="0" err="1">
                <a:solidFill>
                  <a:srgbClr val="FFFF99"/>
                </a:solidFill>
                <a:effectLst>
                  <a:outerShdw blurRad="38100" dist="38100" dir="2700000" algn="tl">
                    <a:srgbClr val="000000">
                      <a:alpha val="43137"/>
                    </a:srgbClr>
                  </a:outerShdw>
                </a:effectLst>
              </a:rPr>
              <a:t>Ptasznik</a:t>
            </a:r>
            <a:r>
              <a:rPr lang="en-US" sz="3600" dirty="0">
                <a:solidFill>
                  <a:srgbClr val="FFFF99"/>
                </a:solidFill>
                <a:effectLst>
                  <a:outerShdw blurRad="38100" dist="38100" dir="2700000" algn="tl">
                    <a:srgbClr val="000000">
                      <a:alpha val="43137"/>
                    </a:srgbClr>
                  </a:outerShdw>
                </a:effectLst>
              </a:rPr>
              <a:t> </a:t>
            </a:r>
            <a:r>
              <a:rPr lang="en-US" sz="3000" dirty="0">
                <a:solidFill>
                  <a:srgbClr val="FFFF99"/>
                </a:solidFill>
                <a:effectLst>
                  <a:outerShdw blurRad="38100" dist="38100" dir="2700000" algn="tl">
                    <a:srgbClr val="000000">
                      <a:alpha val="43137"/>
                    </a:srgbClr>
                  </a:outerShdw>
                </a:effectLst>
              </a:rPr>
              <a:t>(2015) </a:t>
            </a:r>
            <a:r>
              <a:rPr lang="en-US" sz="3000" dirty="0">
                <a:effectLst>
                  <a:outerShdw blurRad="38100" dist="38100" dir="2700000" algn="tl">
                    <a:srgbClr val="000000">
                      <a:alpha val="43137"/>
                    </a:srgbClr>
                  </a:outerShdw>
                </a:effectLst>
              </a:rPr>
              <a:t>postulated thru-hiking as spiritual pilgrimage by analyzing three popular books—</a:t>
            </a:r>
            <a:r>
              <a:rPr lang="en-US" sz="3000" i="1" dirty="0">
                <a:effectLst>
                  <a:outerShdw blurRad="38100" dist="38100" dir="2700000" algn="tl">
                    <a:srgbClr val="000000">
                      <a:alpha val="43137"/>
                    </a:srgbClr>
                  </a:outerShdw>
                </a:effectLst>
              </a:rPr>
              <a:t>Walk in the Woods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Wild</a:t>
            </a:r>
            <a:r>
              <a:rPr lang="en-US" sz="3000" dirty="0">
                <a:effectLst>
                  <a:outerShdw blurRad="38100" dist="38100" dir="2700000" algn="tl">
                    <a:srgbClr val="000000">
                      <a:alpha val="43137"/>
                    </a:srgbClr>
                  </a:outerShdw>
                </a:effectLst>
              </a:rPr>
              <a:t> &amp; </a:t>
            </a:r>
            <a:r>
              <a:rPr lang="en-US" sz="3000" i="1" dirty="0">
                <a:effectLst>
                  <a:outerShdw blurRad="38100" dist="38100" dir="2700000" algn="tl">
                    <a:srgbClr val="000000">
                      <a:alpha val="43137"/>
                    </a:srgbClr>
                  </a:outerShdw>
                </a:effectLst>
              </a:rPr>
              <a:t>A Sense of Direction</a:t>
            </a:r>
            <a:r>
              <a:rPr lang="en-US" sz="3000" dirty="0">
                <a:effectLst>
                  <a:outerShdw blurRad="38100" dist="38100" dir="2700000" algn="tl">
                    <a:srgbClr val="000000">
                      <a:alpha val="43137"/>
                    </a:srgbClr>
                  </a:outerShdw>
                </a:effectLst>
              </a:rPr>
              <a:t>—about Appalachian, Pacific Crest, &amp; international trails, respectively</a:t>
            </a:r>
          </a:p>
          <a:p>
            <a:pPr>
              <a:defRPr/>
            </a:pPr>
            <a:endParaRPr lang="en-US" sz="3600" dirty="0">
              <a:effectLst>
                <a:outerShdw blurRad="38100" dist="38100" dir="2700000" algn="tl">
                  <a:srgbClr val="000000">
                    <a:alpha val="43137"/>
                  </a:srgbClr>
                </a:outerShdw>
              </a:effectLst>
            </a:endParaRPr>
          </a:p>
          <a:p>
            <a:pPr>
              <a:defRPr/>
            </a:pPr>
            <a:endParaRPr lang="en-US" sz="3000" dirty="0">
              <a:effectLst>
                <a:outerShdw blurRad="38100" dist="38100" dir="2700000" algn="tl">
                  <a:srgbClr val="000000">
                    <a:alpha val="43137"/>
                  </a:srgbClr>
                </a:outerShdw>
              </a:effectLst>
            </a:endParaRPr>
          </a:p>
          <a:p>
            <a:pPr>
              <a:defRPr/>
            </a:pPr>
            <a:endParaRPr lang="en-US" sz="30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09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0A0298-BD77-77A1-F48C-6682EB111192}"/>
              </a:ext>
            </a:extLst>
          </p:cNvPr>
          <p:cNvPicPr>
            <a:picLocks noChangeAspect="1"/>
          </p:cNvPicPr>
          <p:nvPr/>
        </p:nvPicPr>
        <p:blipFill>
          <a:blip r:embed="rId3"/>
          <a:stretch>
            <a:fillRect/>
          </a:stretch>
        </p:blipFill>
        <p:spPr>
          <a:xfrm>
            <a:off x="4362796" y="3566319"/>
            <a:ext cx="4663225" cy="3413289"/>
          </a:xfrm>
          <a:prstGeom prst="rect">
            <a:avLst/>
          </a:prstGeom>
          <a:ln w="38100">
            <a:solidFill>
              <a:schemeClr val="bg2"/>
            </a:solidFill>
          </a:ln>
        </p:spPr>
      </p:pic>
      <p:sp>
        <p:nvSpPr>
          <p:cNvPr id="500738" name="Rectangle 2">
            <a:extLst>
              <a:ext uri="{FF2B5EF4-FFF2-40B4-BE49-F238E27FC236}">
                <a16:creationId xmlns:a16="http://schemas.microsoft.com/office/drawing/2014/main" id="{ACF7E2BB-3BD2-45C8-A9FD-D920D106F374}"/>
              </a:ext>
            </a:extLst>
          </p:cNvPr>
          <p:cNvSpPr>
            <a:spLocks noGrp="1" noChangeArrowheads="1"/>
          </p:cNvSpPr>
          <p:nvPr>
            <p:ph type="title" idx="4294967295"/>
          </p:nvPr>
        </p:nvSpPr>
        <p:spPr>
          <a:xfrm>
            <a:off x="190500" y="-91282"/>
            <a:ext cx="8763000" cy="914401"/>
          </a:xfrm>
        </p:spPr>
        <p:txBody>
          <a:bodyPr lIns="91432" tIns="45717" rIns="91432" bIns="45717" anchor="b"/>
          <a:lstStyle/>
          <a:p>
            <a:pPr eaLnBrk="1" hangingPunct="1">
              <a:defRPr/>
            </a:pPr>
            <a:r>
              <a:rPr lang="en-US" dirty="0"/>
              <a:t>Our Wilderness Experience</a:t>
            </a:r>
          </a:p>
        </p:txBody>
      </p:sp>
      <p:sp>
        <p:nvSpPr>
          <p:cNvPr id="4" name="TextBox 3">
            <a:extLst>
              <a:ext uri="{FF2B5EF4-FFF2-40B4-BE49-F238E27FC236}">
                <a16:creationId xmlns:a16="http://schemas.microsoft.com/office/drawing/2014/main" id="{201E5CDC-131F-4846-AB10-92AF1C8A07AE}"/>
              </a:ext>
            </a:extLst>
          </p:cNvPr>
          <p:cNvSpPr txBox="1"/>
          <p:nvPr/>
        </p:nvSpPr>
        <p:spPr>
          <a:xfrm>
            <a:off x="4489303" y="6233319"/>
            <a:ext cx="4464467" cy="1184940"/>
          </a:xfrm>
          <a:prstGeom prst="rect">
            <a:avLst/>
          </a:prstGeom>
          <a:noFill/>
        </p:spPr>
        <p:txBody>
          <a:bodyPr wrap="square" rtlCol="0">
            <a:spAutoFit/>
          </a:bodyPr>
          <a:lstStyle/>
          <a:p>
            <a:pPr algn="ctr"/>
            <a:r>
              <a:rPr lang="en-US" sz="2200" dirty="0">
                <a:solidFill>
                  <a:srgbClr val="FFFF99"/>
                </a:solidFill>
                <a:effectLst>
                  <a:outerShdw blurRad="38100" dist="38100" dir="2700000" algn="tl">
                    <a:srgbClr val="000000">
                      <a:alpha val="43137"/>
                    </a:srgbClr>
                  </a:outerShdw>
                </a:effectLst>
                <a:highlight>
                  <a:srgbClr val="808080"/>
                </a:highlight>
              </a:rPr>
              <a:t>AT’s Pass Hut shelter just “outside” Shenandoah Wilderness</a:t>
            </a:r>
          </a:p>
          <a:p>
            <a:pPr algn="ctr"/>
            <a:endParaRPr lang="en-US" sz="2700" dirty="0">
              <a:solidFill>
                <a:srgbClr val="FFFF99"/>
              </a:solidFill>
              <a:effectLst>
                <a:outerShdw blurRad="38100" dist="38100" dir="2700000" algn="tl">
                  <a:srgbClr val="000000">
                    <a:alpha val="43137"/>
                  </a:srgbClr>
                </a:outerShdw>
              </a:effectLst>
            </a:endParaRPr>
          </a:p>
        </p:txBody>
      </p:sp>
      <p:sp>
        <p:nvSpPr>
          <p:cNvPr id="2" name="Rectangle 3">
            <a:extLst>
              <a:ext uri="{FF2B5EF4-FFF2-40B4-BE49-F238E27FC236}">
                <a16:creationId xmlns:a16="http://schemas.microsoft.com/office/drawing/2014/main" id="{1F811985-35AA-D89D-7BED-0DBDDE0F7175}"/>
              </a:ext>
            </a:extLst>
          </p:cNvPr>
          <p:cNvSpPr txBox="1">
            <a:spLocks noChangeArrowheads="1"/>
          </p:cNvSpPr>
          <p:nvPr/>
        </p:nvSpPr>
        <p:spPr bwMode="auto">
          <a:xfrm>
            <a:off x="24332" y="3413919"/>
            <a:ext cx="4309776" cy="3581400"/>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PROBLEM:</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“path” or trails little valued by wilderness powers to be</a:t>
            </a:r>
          </a:p>
          <a:p>
            <a:pPr>
              <a:spcBef>
                <a:spcPts val="1200"/>
              </a:spcBef>
              <a:defRPr/>
            </a:pPr>
            <a:r>
              <a:rPr lang="en-US" sz="3600" dirty="0">
                <a:solidFill>
                  <a:srgbClr val="FFFF99"/>
                </a:solidFill>
                <a:effectLst>
                  <a:outerShdw blurRad="38100" dist="38100" dir="2700000" algn="tl">
                    <a:srgbClr val="000000">
                      <a:alpha val="43137"/>
                    </a:srgbClr>
                  </a:outerShdw>
                </a:effectLst>
              </a:rPr>
              <a:t>Thru-hike</a:t>
            </a:r>
            <a:r>
              <a:rPr lang="en-US" sz="3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trails often </a:t>
            </a:r>
            <a:r>
              <a:rPr lang="en-US" sz="3000" dirty="0">
                <a:solidFill>
                  <a:srgbClr val="FFFF99"/>
                </a:solidFill>
                <a:effectLst>
                  <a:outerShdw blurRad="38100" dist="38100" dir="2700000" algn="tl">
                    <a:srgbClr val="000000">
                      <a:alpha val="43137"/>
                    </a:srgbClr>
                  </a:outerShdw>
                </a:effectLst>
              </a:rPr>
              <a:t>avoid wilderness </a:t>
            </a:r>
            <a:r>
              <a:rPr lang="en-US" sz="3000" dirty="0">
                <a:effectLst>
                  <a:outerShdw blurRad="38100" dist="38100" dir="2700000" algn="tl">
                    <a:srgbClr val="000000">
                      <a:alpha val="43137"/>
                    </a:srgbClr>
                  </a:outerShdw>
                </a:effectLst>
              </a:rPr>
              <a:t>due to narrow agency </a:t>
            </a:r>
            <a:r>
              <a:rPr lang="en-US" sz="3000" dirty="0" err="1">
                <a:effectLst>
                  <a:outerShdw blurRad="38100" dist="38100" dir="2700000" algn="tl">
                    <a:srgbClr val="000000">
                      <a:alpha val="43137"/>
                    </a:srgbClr>
                  </a:outerShdw>
                </a:effectLst>
              </a:rPr>
              <a:t>interpre</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tation</a:t>
            </a:r>
            <a:r>
              <a:rPr lang="en-US" sz="3000" dirty="0">
                <a:effectLst>
                  <a:outerShdw blurRad="38100" dist="38100" dir="2700000" algn="tl">
                    <a:srgbClr val="000000">
                      <a:alpha val="43137"/>
                    </a:srgbClr>
                  </a:outerShdw>
                </a:effectLst>
              </a:rPr>
              <a:t> of Wilderness Act</a:t>
            </a:r>
          </a:p>
          <a:p>
            <a:pPr marL="0" indent="0">
              <a:buNone/>
              <a:defRPr/>
            </a:pPr>
            <a:r>
              <a:rPr lang="en-US" sz="3600" dirty="0">
                <a:effectLst>
                  <a:outerShdw blurRad="38100" dist="38100" dir="2700000" algn="tl">
                    <a:srgbClr val="000000">
                      <a:alpha val="43137"/>
                    </a:srgbClr>
                  </a:outerShdw>
                </a:effectLst>
              </a:rPr>
              <a:t> </a:t>
            </a:r>
          </a:p>
          <a:p>
            <a:pPr>
              <a:defRPr/>
            </a:pPr>
            <a:endParaRPr lang="en-US" sz="3600" dirty="0">
              <a:effectLst>
                <a:outerShdw blurRad="38100" dist="38100" dir="2700000" algn="tl">
                  <a:srgbClr val="000000">
                    <a:alpha val="43137"/>
                  </a:srgbClr>
                </a:outerShdw>
              </a:effectLst>
            </a:endParaRPr>
          </a:p>
          <a:p>
            <a:pPr>
              <a:defRPr/>
            </a:pPr>
            <a:endParaRPr lang="en-US" sz="3600" dirty="0">
              <a:effectLst>
                <a:outerShdw blurRad="38100" dist="38100" dir="2700000" algn="tl">
                  <a:srgbClr val="000000">
                    <a:alpha val="43137"/>
                  </a:srgbClr>
                </a:outerShdw>
              </a:effectLst>
            </a:endParaRPr>
          </a:p>
          <a:p>
            <a:pPr marL="0" indent="0">
              <a:buNone/>
              <a:defRPr/>
            </a:pP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A2AE14B6-BE2D-1B84-582E-D74302B34C10}"/>
              </a:ext>
            </a:extLst>
          </p:cNvPr>
          <p:cNvSpPr txBox="1">
            <a:spLocks noChangeArrowheads="1"/>
          </p:cNvSpPr>
          <p:nvPr/>
        </p:nvSpPr>
        <p:spPr bwMode="auto">
          <a:xfrm>
            <a:off x="49825" y="1036054"/>
            <a:ext cx="8839200" cy="2225465"/>
          </a:xfrm>
          <a:prstGeom prst="rect">
            <a:avLst/>
          </a:prstGeom>
          <a:noFill/>
          <a:ln w="9525">
            <a:noFill/>
            <a:miter lim="800000"/>
            <a:headEnd/>
            <a:tailEnd/>
          </a:ln>
          <a:effectLst/>
        </p:spPr>
        <p:txBody>
          <a:bodyPr lIns="91432" tIns="45717" rIns="91432" bIns="45717"/>
          <a:lstStyle>
            <a:lvl1pPr marL="342900" indent="-342900" algn="l" rtl="0" eaLnBrk="0" fontAlgn="base" hangingPunct="0">
              <a:spcBef>
                <a:spcPct val="20000"/>
              </a:spcBef>
              <a:spcAft>
                <a:spcPct val="0"/>
              </a:spcAft>
              <a:buClr>
                <a:srgbClr val="FFCC00"/>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Swis721 BT" pitchFamily="34" charset="0"/>
                <a:ea typeface="+mn-ea"/>
                <a:cs typeface="+mn-cs"/>
              </a:defRPr>
            </a:lvl1pPr>
            <a:lvl2pPr marL="742950" indent="-285750" algn="l" rtl="0" eaLnBrk="0" fontAlgn="base" hangingPunct="0">
              <a:spcBef>
                <a:spcPct val="20000"/>
              </a:spcBef>
              <a:spcAft>
                <a:spcPct val="0"/>
              </a:spcAft>
              <a:buClr>
                <a:srgbClr val="99CC00"/>
              </a:buClr>
              <a:buSzPct val="65000"/>
              <a:buFont typeface="Wingdings" panose="05000000000000000000" pitchFamily="2" charset="2"/>
              <a:buChar char="–"/>
              <a:defRPr sz="2800">
                <a:solidFill>
                  <a:schemeClr val="tx1"/>
                </a:solidFill>
                <a:effectLst>
                  <a:outerShdw blurRad="38100" dist="38100" dir="2700000" algn="tl">
                    <a:srgbClr val="000000"/>
                  </a:outerShdw>
                </a:effectLst>
                <a:latin typeface="Swis721 BT" pitchFamily="34" charset="0"/>
              </a:defRPr>
            </a:lvl2pPr>
            <a:lvl3pPr marL="1143000" indent="-228600" algn="l" rtl="0" eaLnBrk="0" fontAlgn="base" hangingPunct="0">
              <a:spcBef>
                <a:spcPct val="20000"/>
              </a:spcBef>
              <a:spcAft>
                <a:spcPct val="0"/>
              </a:spcAft>
              <a:buClr>
                <a:srgbClr val="FFCC00"/>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99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Bef>
                <a:spcPts val="1200"/>
              </a:spcBef>
              <a:defRPr/>
            </a:pPr>
            <a:r>
              <a:rPr lang="en-US" sz="3600" dirty="0">
                <a:solidFill>
                  <a:srgbClr val="FFFF99"/>
                </a:solidFill>
                <a:effectLst>
                  <a:outerShdw blurRad="38100" dist="38100" dir="2700000" algn="tl">
                    <a:srgbClr val="000000">
                      <a:alpha val="43137"/>
                    </a:srgbClr>
                  </a:outerShdw>
                </a:effectLst>
              </a:rPr>
              <a:t>We agree: </a:t>
            </a:r>
            <a:r>
              <a:rPr lang="en-US" sz="3000" dirty="0">
                <a:effectLst>
                  <a:outerShdw blurRad="38100" dist="38100" dir="2700000" algn="tl">
                    <a:srgbClr val="000000">
                      <a:alpha val="43137"/>
                    </a:srgbClr>
                  </a:outerShdw>
                </a:effectLst>
              </a:rPr>
              <a:t>wilderness &amp; spirituality correlated; spiritual (path) journey &amp; thru-hiking correlated</a:t>
            </a:r>
            <a:endParaRPr lang="en-US" sz="3600" dirty="0">
              <a:effectLst>
                <a:outerShdw blurRad="38100" dist="38100" dir="2700000" algn="tl">
                  <a:srgbClr val="000000">
                    <a:alpha val="43137"/>
                  </a:srgbClr>
                </a:outerShdw>
              </a:effectLst>
            </a:endParaRPr>
          </a:p>
          <a:p>
            <a:pPr>
              <a:spcBef>
                <a:spcPts val="1200"/>
              </a:spcBef>
              <a:defRPr/>
            </a:pPr>
            <a:r>
              <a:rPr lang="en-US" sz="3600" dirty="0">
                <a:solidFill>
                  <a:srgbClr val="FFFF99"/>
                </a:solidFill>
                <a:effectLst>
                  <a:outerShdw blurRad="38100" dist="38100" dir="2700000" algn="tl">
                    <a:srgbClr val="000000">
                      <a:alpha val="43137"/>
                    </a:srgbClr>
                  </a:outerShdw>
                </a:effectLst>
              </a:rPr>
              <a:t>Wilderness: </a:t>
            </a:r>
            <a:r>
              <a:rPr lang="en-US" sz="3000" dirty="0">
                <a:effectLst>
                  <a:outerShdw blurRad="38100" dist="38100" dir="2700000" algn="tl">
                    <a:srgbClr val="000000">
                      <a:alpha val="43137"/>
                    </a:srgbClr>
                  </a:outerShdw>
                </a:effectLst>
              </a:rPr>
              <a:t>noisy civilization absent                good place for spiritual journey</a:t>
            </a:r>
            <a:endParaRPr lang="en-US" sz="3600"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3" name="Arrow: Right 2">
            <a:extLst>
              <a:ext uri="{FF2B5EF4-FFF2-40B4-BE49-F238E27FC236}">
                <a16:creationId xmlns:a16="http://schemas.microsoft.com/office/drawing/2014/main" id="{C326284C-0354-1800-DA90-FC9AE60A00EB}"/>
              </a:ext>
            </a:extLst>
          </p:cNvPr>
          <p:cNvSpPr/>
          <p:nvPr/>
        </p:nvSpPr>
        <p:spPr bwMode="auto">
          <a:xfrm>
            <a:off x="6629400" y="2268477"/>
            <a:ext cx="978408" cy="484632"/>
          </a:xfrm>
          <a:prstGeom prst="rightArrow">
            <a:avLst/>
          </a:prstGeom>
          <a:solidFill>
            <a:srgbClr val="FFC000"/>
          </a:solidFill>
          <a:ln w="9525" cap="flat" cmpd="sng" algn="ctr">
            <a:solidFill>
              <a:srgbClr val="000000"/>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600" b="0" i="0" u="none" strike="noStrike" cap="none" normalizeH="0" baseline="0">
              <a:ln>
                <a:noFill/>
              </a:ln>
              <a:solidFill>
                <a:srgbClr val="FFFFFF"/>
              </a:solidFill>
              <a:effectLst/>
              <a:latin typeface="Times New Roman" pitchFamily="18" charset="0"/>
            </a:endParaRPr>
          </a:p>
        </p:txBody>
      </p:sp>
    </p:spTree>
    <p:extLst>
      <p:ext uri="{BB962C8B-B14F-4D97-AF65-F5344CB8AC3E}">
        <p14:creationId xmlns:p14="http://schemas.microsoft.com/office/powerpoint/2010/main" val="1155785908"/>
      </p:ext>
    </p:extLst>
  </p:cSld>
  <p:clrMapOvr>
    <a:masterClrMapping/>
  </p:clrMapOvr>
</p:sld>
</file>

<file path=ppt/theme/theme1.xml><?xml version="1.0" encoding="utf-8"?>
<a:theme xmlns:a="http://schemas.openxmlformats.org/drawingml/2006/main" name="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rgbClr val="000000"/>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rgbClr val="000000"/>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58871</TotalTime>
  <Words>3101</Words>
  <Application>Microsoft Office PowerPoint</Application>
  <PresentationFormat>Custom</PresentationFormat>
  <Paragraphs>250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Aptos</vt:lpstr>
      <vt:lpstr>Arial</vt:lpstr>
      <vt:lpstr>Swis721 BT</vt:lpstr>
      <vt:lpstr>Symbol</vt:lpstr>
      <vt:lpstr>Tahoma</vt:lpstr>
      <vt:lpstr>Times New Roman</vt:lpstr>
      <vt:lpstr>Wingdings</vt:lpstr>
      <vt:lpstr>Textured</vt:lpstr>
      <vt:lpstr>WILDERNESS   SPIRITUALITY: Need for a Path</vt:lpstr>
      <vt:lpstr>Background</vt:lpstr>
      <vt:lpstr>The Spiritual Values of Wilderness</vt:lpstr>
      <vt:lpstr>Aldo Leopold</vt:lpstr>
      <vt:lpstr>Nagel: “During Wilderness Act”</vt:lpstr>
      <vt:lpstr>Nagel: “After Wilderness Act”</vt:lpstr>
      <vt:lpstr>Psalms</vt:lpstr>
      <vt:lpstr>Thru-Hiking Pilgrimage</vt:lpstr>
      <vt:lpstr>Our Wilderness Experience</vt:lpstr>
      <vt:lpstr>Key Finding…from past 10 years hiking 6,000 miles over 600 days on wilderness “trails”</vt:lpstr>
      <vt:lpstr>Wilderness Mngt. Agencies Culprit</vt:lpstr>
      <vt:lpstr>Wilderness Trails Data Gap</vt:lpstr>
      <vt:lpstr>Wilderness Act Misunderstood</vt:lpstr>
      <vt:lpstr>Rock &amp; Ice Wilderness</vt:lpstr>
      <vt:lpstr>Desert Wilderness</vt:lpstr>
      <vt:lpstr>Forested Wilderness</vt:lpstr>
      <vt:lpstr>Eastern U.S. Wilderness</vt:lpstr>
      <vt:lpstr>Wilderness Entity</vt:lpstr>
      <vt:lpstr>Gila Wilderness Example </vt:lpstr>
      <vt:lpstr>   Bottom Line</vt:lpstr>
      <vt:lpstr>      Questions/Comments?   </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Photo</dc:title>
  <dc:creator>David C. Chojnacky</dc:creator>
  <cp:lastModifiedBy>David C Chojnacky</cp:lastModifiedBy>
  <cp:revision>1810</cp:revision>
  <cp:lastPrinted>2024-07-04T21:41:28Z</cp:lastPrinted>
  <dcterms:created xsi:type="dcterms:W3CDTF">1999-07-12T15:42:37Z</dcterms:created>
  <dcterms:modified xsi:type="dcterms:W3CDTF">2024-08-29T14:30:11Z</dcterms:modified>
</cp:coreProperties>
</file>