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19"/>
  </p:notesMasterIdLst>
  <p:handoutMasterIdLst>
    <p:handoutMasterId r:id="rId20"/>
  </p:handoutMasterIdLst>
  <p:sldIdLst>
    <p:sldId id="329" r:id="rId2"/>
    <p:sldId id="447" r:id="rId3"/>
    <p:sldId id="448" r:id="rId4"/>
    <p:sldId id="449" r:id="rId5"/>
    <p:sldId id="450" r:id="rId6"/>
    <p:sldId id="452" r:id="rId7"/>
    <p:sldId id="453" r:id="rId8"/>
    <p:sldId id="454" r:id="rId9"/>
    <p:sldId id="455" r:id="rId10"/>
    <p:sldId id="456" r:id="rId11"/>
    <p:sldId id="501" r:id="rId12"/>
    <p:sldId id="497" r:id="rId13"/>
    <p:sldId id="498" r:id="rId14"/>
    <p:sldId id="502" r:id="rId15"/>
    <p:sldId id="499" r:id="rId16"/>
    <p:sldId id="496" r:id="rId17"/>
    <p:sldId id="457" r:id="rId18"/>
  </p:sldIdLst>
  <p:sldSz cx="9144000" cy="7132638"/>
  <p:notesSz cx="7077075" cy="8955088"/>
  <p:defaultTextStyle>
    <a:defPPr>
      <a:defRPr lang="en-US"/>
    </a:defPPr>
    <a:lvl1pPr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5pPr>
    <a:lvl6pPr marL="22860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6pPr>
    <a:lvl7pPr marL="27432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7pPr>
    <a:lvl8pPr marL="32004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8pPr>
    <a:lvl9pPr marL="36576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0">
          <p15:clr>
            <a:srgbClr val="A4A3A4"/>
          </p15:clr>
        </p15:guide>
        <p15:guide id="2" pos="2879">
          <p15:clr>
            <a:srgbClr val="A4A3A4"/>
          </p15:clr>
        </p15:guide>
      </p15:sldGuideLst>
    </p:ext>
    <p:ext uri="{2D200454-40CA-4A62-9FC3-DE9A4176ACB9}">
      <p15:notesGuideLst xmlns:p15="http://schemas.microsoft.com/office/powerpoint/2012/main">
        <p15:guide id="1" orient="horz" pos="2821" userDrawn="1">
          <p15:clr>
            <a:srgbClr val="A4A3A4"/>
          </p15:clr>
        </p15:guide>
        <p15:guide id="2" pos="22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Redmond" initials="" lastIdx="8" clrIdx="0"/>
  <p:cmAuthor id="2" name="Cindy Chojnacky" initials="" lastIdx="1" clrIdx="1"/>
  <p:cmAuthor id="3" name="David C Chojnacky" initials="DCC" lastIdx="2" clrIdx="2">
    <p:extLst>
      <p:ext uri="{19B8F6BF-5375-455C-9EA6-DF929625EA0E}">
        <p15:presenceInfo xmlns:p15="http://schemas.microsoft.com/office/powerpoint/2012/main" userId="David C Chojnac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777777"/>
    <a:srgbClr val="FF0066"/>
    <a:srgbClr val="FFFF66"/>
    <a:srgbClr val="FFFF00"/>
    <a:srgbClr val="66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73154" autoAdjust="0"/>
  </p:normalViewPr>
  <p:slideViewPr>
    <p:cSldViewPr>
      <p:cViewPr varScale="1">
        <p:scale>
          <a:sx n="57" d="100"/>
          <a:sy n="57" d="100"/>
        </p:scale>
        <p:origin x="1792" y="22"/>
      </p:cViewPr>
      <p:guideLst>
        <p:guide orient="horz" pos="2150"/>
        <p:guide pos="2879"/>
      </p:guideLst>
    </p:cSldViewPr>
  </p:slideViewPr>
  <p:outlineViewPr>
    <p:cViewPr>
      <p:scale>
        <a:sx n="33" d="100"/>
        <a:sy n="33" d="100"/>
      </p:scale>
      <p:origin x="269"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5" y="-58"/>
      </p:cViewPr>
      <p:guideLst>
        <p:guide orient="horz" pos="2821"/>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28T11:45:43.080" idx="2">
    <p:pos x="4588" y="4466"/>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DDCDEFB-DEF5-414E-B474-7C2534BD9733}"/>
              </a:ext>
            </a:extLst>
          </p:cNvPr>
          <p:cNvSpPr>
            <a:spLocks noGrp="1" noChangeArrowheads="1"/>
          </p:cNvSpPr>
          <p:nvPr>
            <p:ph type="hdr" sz="quarter"/>
          </p:nvPr>
        </p:nvSpPr>
        <p:spPr bwMode="auto">
          <a:xfrm>
            <a:off x="0" y="1"/>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38915" name="Rectangle 3">
            <a:extLst>
              <a:ext uri="{FF2B5EF4-FFF2-40B4-BE49-F238E27FC236}">
                <a16:creationId xmlns:a16="http://schemas.microsoft.com/office/drawing/2014/main" id="{7EB951CC-23E9-40F4-91DD-927426F7B922}"/>
              </a:ext>
            </a:extLst>
          </p:cNvPr>
          <p:cNvSpPr>
            <a:spLocks noGrp="1" noChangeArrowheads="1"/>
          </p:cNvSpPr>
          <p:nvPr>
            <p:ph type="dt" sz="quarter" idx="1"/>
          </p:nvPr>
        </p:nvSpPr>
        <p:spPr bwMode="auto">
          <a:xfrm>
            <a:off x="4010025" y="1"/>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ffectLst/>
                <a:latin typeface="Times New Roman" pitchFamily="18" charset="0"/>
                <a:cs typeface="+mn-cs"/>
              </a:defRPr>
            </a:lvl1pPr>
          </a:lstStyle>
          <a:p>
            <a:pPr>
              <a:defRPr/>
            </a:pPr>
            <a:endParaRPr lang="en-US"/>
          </a:p>
        </p:txBody>
      </p:sp>
      <p:sp>
        <p:nvSpPr>
          <p:cNvPr id="38916" name="Rectangle 4">
            <a:extLst>
              <a:ext uri="{FF2B5EF4-FFF2-40B4-BE49-F238E27FC236}">
                <a16:creationId xmlns:a16="http://schemas.microsoft.com/office/drawing/2014/main" id="{588A67C2-D63F-49B1-9F98-7AF5EDD3E3CD}"/>
              </a:ext>
            </a:extLst>
          </p:cNvPr>
          <p:cNvSpPr>
            <a:spLocks noGrp="1" noChangeArrowheads="1"/>
          </p:cNvSpPr>
          <p:nvPr>
            <p:ph type="ftr" sz="quarter" idx="2"/>
          </p:nvPr>
        </p:nvSpPr>
        <p:spPr bwMode="auto">
          <a:xfrm>
            <a:off x="0" y="8540751"/>
            <a:ext cx="3067050"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38917" name="Rectangle 5">
            <a:extLst>
              <a:ext uri="{FF2B5EF4-FFF2-40B4-BE49-F238E27FC236}">
                <a16:creationId xmlns:a16="http://schemas.microsoft.com/office/drawing/2014/main" id="{841F297E-4518-4BF0-AC74-780D1327E1AF}"/>
              </a:ext>
            </a:extLst>
          </p:cNvPr>
          <p:cNvSpPr>
            <a:spLocks noGrp="1" noChangeArrowheads="1"/>
          </p:cNvSpPr>
          <p:nvPr>
            <p:ph type="sldNum" sz="quarter" idx="3"/>
          </p:nvPr>
        </p:nvSpPr>
        <p:spPr bwMode="auto">
          <a:xfrm>
            <a:off x="4010025" y="8540751"/>
            <a:ext cx="3067050"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pPr>
              <a:defRPr/>
            </a:pPr>
            <a:fld id="{BA95C59E-0FC1-4D7C-A136-47A98D63E54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7608E4C-D32B-4922-B9B6-877D7BD3296A}"/>
              </a:ext>
            </a:extLst>
          </p:cNvPr>
          <p:cNvSpPr>
            <a:spLocks noGrp="1" noChangeArrowheads="1"/>
          </p:cNvSpPr>
          <p:nvPr>
            <p:ph type="hdr" sz="quarter"/>
          </p:nvPr>
        </p:nvSpPr>
        <p:spPr bwMode="auto">
          <a:xfrm>
            <a:off x="0" y="1"/>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69635" name="Rectangle 3">
            <a:extLst>
              <a:ext uri="{FF2B5EF4-FFF2-40B4-BE49-F238E27FC236}">
                <a16:creationId xmlns:a16="http://schemas.microsoft.com/office/drawing/2014/main" id="{0F79FD1A-49A9-45A7-86F6-3AF211055BE1}"/>
              </a:ext>
            </a:extLst>
          </p:cNvPr>
          <p:cNvSpPr>
            <a:spLocks noGrp="1" noChangeArrowheads="1"/>
          </p:cNvSpPr>
          <p:nvPr>
            <p:ph type="dt" idx="1"/>
          </p:nvPr>
        </p:nvSpPr>
        <p:spPr bwMode="auto">
          <a:xfrm>
            <a:off x="4010025" y="1"/>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ffectLst/>
                <a:latin typeface="Times New Roman" pitchFamily="18" charset="0"/>
                <a:cs typeface="+mn-cs"/>
              </a:defRPr>
            </a:lvl1pPr>
          </a:lstStyle>
          <a:p>
            <a:pPr>
              <a:defRPr/>
            </a:pPr>
            <a:endParaRPr lang="en-US"/>
          </a:p>
        </p:txBody>
      </p:sp>
      <p:sp>
        <p:nvSpPr>
          <p:cNvPr id="2052" name="Rectangle 4">
            <a:extLst>
              <a:ext uri="{FF2B5EF4-FFF2-40B4-BE49-F238E27FC236}">
                <a16:creationId xmlns:a16="http://schemas.microsoft.com/office/drawing/2014/main" id="{15C44123-C9D0-49FB-BFF9-4FD35BE7B484}"/>
              </a:ext>
            </a:extLst>
          </p:cNvPr>
          <p:cNvSpPr>
            <a:spLocks noGrp="1" noRot="1" noChangeAspect="1" noChangeArrowheads="1" noTextEdit="1"/>
          </p:cNvSpPr>
          <p:nvPr>
            <p:ph type="sldImg" idx="2"/>
          </p:nvPr>
        </p:nvSpPr>
        <p:spPr bwMode="auto">
          <a:xfrm>
            <a:off x="1406525" y="679450"/>
            <a:ext cx="4267200" cy="332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A5FD24E9-D565-4BD3-8A72-484A479162D3}"/>
              </a:ext>
            </a:extLst>
          </p:cNvPr>
          <p:cNvSpPr>
            <a:spLocks noGrp="1" noChangeArrowheads="1"/>
          </p:cNvSpPr>
          <p:nvPr>
            <p:ph type="body" sz="quarter" idx="3"/>
          </p:nvPr>
        </p:nvSpPr>
        <p:spPr bwMode="auto">
          <a:xfrm>
            <a:off x="942976" y="4230688"/>
            <a:ext cx="5191125" cy="408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26B8BECE-3312-4DD6-B4AE-B44BE5909D0F}"/>
              </a:ext>
            </a:extLst>
          </p:cNvPr>
          <p:cNvSpPr>
            <a:spLocks noGrp="1" noChangeArrowheads="1"/>
          </p:cNvSpPr>
          <p:nvPr>
            <p:ph type="ftr" sz="quarter" idx="4"/>
          </p:nvPr>
        </p:nvSpPr>
        <p:spPr bwMode="auto">
          <a:xfrm>
            <a:off x="0" y="8540751"/>
            <a:ext cx="3067050"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69639" name="Rectangle 7">
            <a:extLst>
              <a:ext uri="{FF2B5EF4-FFF2-40B4-BE49-F238E27FC236}">
                <a16:creationId xmlns:a16="http://schemas.microsoft.com/office/drawing/2014/main" id="{EA31AECE-F9ED-4358-8733-B926D1FC2F82}"/>
              </a:ext>
            </a:extLst>
          </p:cNvPr>
          <p:cNvSpPr>
            <a:spLocks noGrp="1" noChangeArrowheads="1"/>
          </p:cNvSpPr>
          <p:nvPr>
            <p:ph type="sldNum" sz="quarter" idx="5"/>
          </p:nvPr>
        </p:nvSpPr>
        <p:spPr bwMode="auto">
          <a:xfrm>
            <a:off x="4010025" y="8540751"/>
            <a:ext cx="3067050"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pPr>
              <a:defRPr/>
            </a:pPr>
            <a:fld id="{6FF11B73-E63B-411D-87D7-26AD9770AE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arthisland.org/journal/index.php/articles/entry/religions_need_wildern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tadornetwork.com/sports/why-were-drawn-to-the-wilderness-9-mini-interviews/" TargetMode="External"/><Relationship Id="rId7" Type="http://schemas.openxmlformats.org/officeDocument/2006/relationships/hyperlink" Target="https://www.outsideonline.com/2336521/why-tech-generation-needs-wilderness-therap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outsideonline.com/2127271/time-for-doctors-prescribe-outdoor-therapy" TargetMode="External"/><Relationship Id="rId5" Type="http://schemas.openxmlformats.org/officeDocument/2006/relationships/hyperlink" Target="https://www.outsideonline.com/1870381/take-two-hours-pine-forest-and-call-me-morning" TargetMode="External"/><Relationship Id="rId4" Type="http://schemas.openxmlformats.org/officeDocument/2006/relationships/hyperlink" Target="http://journals.plos.org/plosone/article?id=10.1371/journal.pone.014977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44D3B0A-FF80-4D7A-A3AD-F3A48829097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28DC26D9-DF86-463A-BB8B-2A91EAB6432E}"/>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1…Introduction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 welcome to our presentation. I am David Chojnacky and this is my colleague Cindy Chojnacky who will speak a little later.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are from the USA.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are affiliated with The Wilderness Need Association—a small non-profit that we started in 2018.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want to talk about why we go to the wilderness and what we are finding.</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First, some background on the USA’s National Wilderness Preservation System.</a:t>
            </a:r>
          </a:p>
        </p:txBody>
      </p:sp>
      <p:sp>
        <p:nvSpPr>
          <p:cNvPr id="5124" name="Slide Number Placeholder 3">
            <a:extLst>
              <a:ext uri="{FF2B5EF4-FFF2-40B4-BE49-F238E27FC236}">
                <a16:creationId xmlns:a16="http://schemas.microsoft.com/office/drawing/2014/main" id="{556477B0-5872-4B22-BC25-A9B17470CB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DEF018B5-ECE8-4272-A09A-2B561D7EB820}" type="slidenum">
              <a:rPr lang="en-US" altLang="en-US" sz="1200" smtClean="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10…Wilderness as a spiritual experience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Wilderness is a spiritual experience.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Judeo-Christian tradition includes wilderness: God leads the new nation Israel out of Egypt into the wilderness; Jesus goes into the wilderness to be tested and to be alone with God to pray. “Desert fathers,” first Christian monks went into desert in 3</a:t>
            </a:r>
            <a:r>
              <a:rPr lang="en-US" sz="1800" baseline="30000" dirty="0">
                <a:effectLst/>
                <a:latin typeface="Times New Roman" panose="02020603050405020304" pitchFamily="18" charset="0"/>
                <a:ea typeface="Times New Roman" panose="02020603050405020304" pitchFamily="18" charset="0"/>
              </a:rPr>
              <a:t>rd</a:t>
            </a:r>
            <a:r>
              <a:rPr lang="en-US" sz="1800" dirty="0">
                <a:effectLst/>
                <a:latin typeface="Times New Roman" panose="02020603050405020304" pitchFamily="18" charset="0"/>
                <a:ea typeface="Times New Roman" panose="02020603050405020304" pitchFamily="18" charset="0"/>
              </a:rPr>
              <a:t> century.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Monasteries place to connect with Divine in the wilds: Hindu temple in </a:t>
            </a:r>
            <a:r>
              <a:rPr lang="en-US" sz="1800" dirty="0" err="1">
                <a:effectLst/>
                <a:latin typeface="Times New Roman" panose="02020603050405020304" pitchFamily="18" charset="0"/>
                <a:ea typeface="Times New Roman" panose="02020603050405020304" pitchFamily="18" charset="0"/>
              </a:rPr>
              <a:t>Tongnath</a:t>
            </a:r>
            <a:r>
              <a:rPr lang="en-US" sz="1800" dirty="0">
                <a:effectLst/>
                <a:latin typeface="Times New Roman" panose="02020603050405020304" pitchFamily="18" charset="0"/>
                <a:ea typeface="Times New Roman" panose="02020603050405020304" pitchFamily="18" charset="0"/>
              </a:rPr>
              <a:t> mountains in India. Benedictine Catholic monastery in New Mexico, USA.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Other spiritual traditions: Islam, </a:t>
            </a:r>
            <a:r>
              <a:rPr lang="en-US" sz="1800" dirty="0" err="1">
                <a:effectLst/>
                <a:latin typeface="Times New Roman" panose="02020603050405020304" pitchFamily="18" charset="0"/>
                <a:ea typeface="Times New Roman" panose="02020603050405020304" pitchFamily="18" charset="0"/>
              </a:rPr>
              <a:t>B’hai</a:t>
            </a:r>
            <a:r>
              <a:rPr lang="en-US" sz="1800" dirty="0">
                <a:effectLst/>
                <a:latin typeface="Times New Roman" panose="02020603050405020304" pitchFamily="18" charset="0"/>
                <a:ea typeface="Times New Roman" panose="02020603050405020304" pitchFamily="18" charset="0"/>
              </a:rPr>
              <a:t>, Hinduism, </a:t>
            </a:r>
            <a:r>
              <a:rPr lang="en-US" sz="1800" dirty="0" err="1">
                <a:effectLst/>
                <a:latin typeface="Times New Roman" panose="02020603050405020304" pitchFamily="18" charset="0"/>
                <a:ea typeface="Times New Roman" panose="02020603050405020304" pitchFamily="18" charset="0"/>
              </a:rPr>
              <a:t>Janism</a:t>
            </a:r>
            <a:r>
              <a:rPr lang="en-US" sz="1800" dirty="0">
                <a:effectLst/>
                <a:latin typeface="Times New Roman" panose="02020603050405020304" pitchFamily="18" charset="0"/>
                <a:ea typeface="Times New Roman" panose="02020603050405020304" pitchFamily="18" charset="0"/>
              </a:rPr>
              <a:t> &amp; Buddhism teach that nature reflects the divine, and humans interdependent with all life.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Many indigenous spiritual traditions interweave humanity with nature. Australian aboriginal right-of-passage called Walkabout in wild areas. </a:t>
            </a:r>
            <a:r>
              <a:rPr lang="en-US" sz="1800" u="sng" dirty="0">
                <a:solidFill>
                  <a:srgbClr val="333399"/>
                </a:solidFill>
                <a:effectLst/>
                <a:latin typeface="Times New Roman" panose="02020603050405020304" pitchFamily="18" charset="0"/>
                <a:ea typeface="Times New Roman" panose="02020603050405020304" pitchFamily="18" charset="0"/>
                <a:hlinkClick r:id="rId3"/>
              </a:rPr>
              <a:t>https://www.earthisland.org/journal/index.php/articles/entry/religions_need_wilderness/</a:t>
            </a:r>
            <a:endParaRPr lang="en-US" sz="1800" dirty="0">
              <a:effectLst/>
              <a:latin typeface="Times New Roman" panose="02020603050405020304" pitchFamily="18" charset="0"/>
              <a:ea typeface="Times New Roman" panose="02020603050405020304" pitchFamily="18" charset="0"/>
            </a:endParaRP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10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7902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B1EC034-EB91-4E36-9693-D505C99301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2DA66D2-A1D1-4A12-9C9C-D7AE2397BD28}"/>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11…SHOCKING FINDING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From visiting USA wilderness we have found many areas rarely visited or not visited at all.</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We are calling this a Solitude-Trails-Inverse: people flock to a few areas where information and trails are good and are loving these places to death, but where trails and information are poor—no people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Well known “through trails” like Appalachian Trail in East and John Muir Trail in Sierra Nevada mountains in West attract crowds but few people off the trail: adjacent Virginia wilderness or peripheral trails in High Sierras.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Most “through trails” have non-profit/ volunteer infrastructure for information and maintenance. While wilderness off beaten path usually have poor trails, outdated maps, and very little consistent information for planning. </a:t>
            </a:r>
          </a:p>
          <a:p>
            <a:pPr marL="0" lvl="0" indent="0">
              <a:buFont typeface="Arial" panose="020B0604020202020204" pitchFamily="34" charset="0"/>
              <a:buNone/>
            </a:pPr>
            <a:endParaRPr kumimoji="1" lang="en-US" sz="1200" kern="1200" dirty="0">
              <a:solidFill>
                <a:schemeClr val="tx1"/>
              </a:solidFill>
              <a:effectLst/>
              <a:latin typeface="Times New Roman" pitchFamily="18" charset="0"/>
              <a:ea typeface="+mn-ea"/>
              <a:cs typeface="+mn-cs"/>
            </a:endParaRPr>
          </a:p>
        </p:txBody>
      </p:sp>
      <p:sp>
        <p:nvSpPr>
          <p:cNvPr id="31748" name="Slide Number Placeholder 3">
            <a:extLst>
              <a:ext uri="{FF2B5EF4-FFF2-40B4-BE49-F238E27FC236}">
                <a16:creationId xmlns:a16="http://schemas.microsoft.com/office/drawing/2014/main" id="{C7DA42DC-D2AB-47AF-BB77-EB54B9BA0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1C6959BD-D21D-421C-8CC4-7F6ECC7DE118}" type="slidenum">
              <a:rPr lang="en-US" altLang="en-US" sz="1200" smtClean="0">
                <a:solidFill>
                  <a:schemeClr val="tx1"/>
                </a:solidFill>
                <a:latin typeface="Times New Roman" panose="02020603050405020304" pitchFamily="18" charset="0"/>
              </a:rPr>
              <a:pPr/>
              <a:t>11</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2380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Slide12</a:t>
            </a:r>
            <a:r>
              <a:rPr lang="en-US" sz="1800" dirty="0">
                <a:effectLst/>
                <a:latin typeface="Times New Roman" panose="02020603050405020304" pitchFamily="18" charset="0"/>
                <a:ea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rPr>
              <a:t>What happened?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Most wilderness areas included in original Wilderness Act of 1964 had good trail system, but something has happened over past 60 years.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For first four decades, trails initially built for mining, logging or other access were maintained by federal agencies for field access and required minimal maintenance in temperate climate regime.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Since 2000, climate change has resulted in larger fires, more invasive species and pests, and extreme weather events rapidly changing wilderness environments and damaging trails.</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12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6123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13…Distracted “Wilderness” Management Agencies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Earlier, we mention that there are 4 USA agencies tasked with managing wilderness and maintaining trails for visitor “use and enjoyment.”</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However, websites of the 4 wilderness management agencies show many priorities that proceeded wilderness including managing forests and/or wildlife,  fire management, energy, dealing with multiple visitors. </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Congress has also added many unfunded mandates such as civil rights, Homeland security and, environmental laws which require much more administrative (desk) work for process and litigation response—with relatively less resources for field personnel and work.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Add in declining federal domestic budgets in real dollars, USA may not be the ideal model for federal wilderness management.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13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622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14…Fire and Fuels Distraction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Combating 21</a:t>
            </a:r>
            <a:r>
              <a:rPr lang="en-US" sz="1800" baseline="30000" dirty="0">
                <a:effectLst/>
                <a:latin typeface="Times New Roman" panose="02020603050405020304" pitchFamily="18" charset="0"/>
                <a:ea typeface="Times New Roman" panose="02020603050405020304" pitchFamily="18" charset="0"/>
              </a:rPr>
              <a:t>st</a:t>
            </a:r>
            <a:r>
              <a:rPr lang="en-US" sz="1800" dirty="0">
                <a:effectLst/>
                <a:latin typeface="Times New Roman" panose="02020603050405020304" pitchFamily="18" charset="0"/>
                <a:ea typeface="Times New Roman" panose="02020603050405020304" pitchFamily="18" charset="0"/>
              </a:rPr>
              <a:t> century megafires has consumed much energy and funds of U.S. natural resource agencies.</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Most new federal initiatives seem focused on fire-fuels mitigation with little opportunity for other needs such as improved wilderness management.</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14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4540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B1EC034-EB91-4E36-9693-D505C99301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2DA66D2-A1D1-4A12-9C9C-D7AE2397BD28}"/>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15…Wilderness purpose confusion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Finally we have observed confusion over “wilderness purpose” further distracting management agencies from trail or other work to help visitors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David mentioned tension in Wilderness Act between wilderness purpose (for use and enjoyment) and wilderness character (to ensure areas remain unimpaired).</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Although “future public use and enjoyment” is the stated </a:t>
            </a:r>
            <a:r>
              <a:rPr lang="en-US" sz="1800" b="1" dirty="0">
                <a:effectLst/>
                <a:latin typeface="Times New Roman" panose="02020603050405020304" pitchFamily="18" charset="0"/>
                <a:ea typeface="Times New Roman" panose="02020603050405020304" pitchFamily="18" charset="0"/>
              </a:rPr>
              <a:t>end </a:t>
            </a:r>
            <a:r>
              <a:rPr lang="en-US" sz="1800" dirty="0">
                <a:effectLst/>
                <a:latin typeface="Times New Roman" panose="02020603050405020304" pitchFamily="18" charset="0"/>
                <a:ea typeface="Times New Roman" panose="02020603050405020304" pitchFamily="18" charset="0"/>
              </a:rPr>
              <a:t>or goal for wilderness management, wilderness proponents and lawsuits have shifted focus to what we call the </a:t>
            </a:r>
            <a:r>
              <a:rPr lang="en-US" sz="1800" b="1" dirty="0">
                <a:effectLst/>
                <a:latin typeface="Times New Roman" panose="02020603050405020304" pitchFamily="18" charset="0"/>
                <a:ea typeface="Times New Roman" panose="02020603050405020304" pitchFamily="18" charset="0"/>
              </a:rPr>
              <a:t>means </a:t>
            </a:r>
            <a:r>
              <a:rPr lang="en-US" sz="1800" dirty="0">
                <a:effectLst/>
                <a:latin typeface="Times New Roman" panose="02020603050405020304" pitchFamily="18" charset="0"/>
                <a:ea typeface="Times New Roman" panose="02020603050405020304" pitchFamily="18" charset="0"/>
              </a:rPr>
              <a:t>for wilderness management: “preserving areas unimpaired.” The focus is on </a:t>
            </a:r>
            <a:r>
              <a:rPr lang="en-US" sz="1800" b="1" dirty="0">
                <a:effectLst/>
                <a:latin typeface="Times New Roman" panose="02020603050405020304" pitchFamily="18" charset="0"/>
                <a:ea typeface="Times New Roman" panose="02020603050405020304" pitchFamily="18" charset="0"/>
              </a:rPr>
              <a:t>wilderness character, </a:t>
            </a:r>
            <a:r>
              <a:rPr lang="en-US" sz="1800" dirty="0">
                <a:effectLst/>
                <a:latin typeface="Times New Roman" panose="02020603050405020304" pitchFamily="18" charset="0"/>
                <a:ea typeface="Times New Roman" panose="02020603050405020304" pitchFamily="18" charset="0"/>
              </a:rPr>
              <a:t>a vague and poorly defined concept.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Agencies put energy into disparate time-consuming “wilderness character” narratives and monitoring for each wilderness. These offer no useful information on wilderness system trends nor on visitor use or needs.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This entrance portal to Sawtooth Wilderness shows many rules for protecting wilderness but no information on where to camp, tips to avoid overused areas, or other helpful hints for public enjoyment of wilderness.</a:t>
            </a:r>
          </a:p>
        </p:txBody>
      </p:sp>
      <p:sp>
        <p:nvSpPr>
          <p:cNvPr id="31748" name="Slide Number Placeholder 3">
            <a:extLst>
              <a:ext uri="{FF2B5EF4-FFF2-40B4-BE49-F238E27FC236}">
                <a16:creationId xmlns:a16="http://schemas.microsoft.com/office/drawing/2014/main" id="{C7DA42DC-D2AB-47AF-BB77-EB54B9BA0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1C6959BD-D21D-421C-8CC4-7F6ECC7DE118}" type="slidenum">
              <a:rPr lang="en-US" altLang="en-US" sz="1200" smtClean="0">
                <a:solidFill>
                  <a:schemeClr val="tx1"/>
                </a:solidFill>
                <a:latin typeface="Times New Roman" panose="02020603050405020304" pitchFamily="18" charset="0"/>
              </a:rPr>
              <a:pPr/>
              <a:t>15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7799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B1EC034-EB91-4E36-9693-D505C99301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2DA66D2-A1D1-4A12-9C9C-D7AE2397BD28}"/>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16…Designation/ protection focus = management by default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Most USA non-government organization (NGO) energy goes to fighting for more acreage or “protection” demands based on their own interpretation of Wilderness Act</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Only small cadre of local volunteers / “Friends” groups concerned about access to wilderness and trail maintenance.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Objective on-going evaluation of wilderness status/management needed</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USA National Wilderness System may need objective independent entity to do this evaluation and give oversight to manage wilderness and raise funds.</a:t>
            </a:r>
          </a:p>
        </p:txBody>
      </p:sp>
      <p:sp>
        <p:nvSpPr>
          <p:cNvPr id="31748" name="Slide Number Placeholder 3">
            <a:extLst>
              <a:ext uri="{FF2B5EF4-FFF2-40B4-BE49-F238E27FC236}">
                <a16:creationId xmlns:a16="http://schemas.microsoft.com/office/drawing/2014/main" id="{C7DA42DC-D2AB-47AF-BB77-EB54B9BA0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1C6959BD-D21D-421C-8CC4-7F6ECC7DE118}" type="slidenum">
              <a:rPr lang="en-US" altLang="en-US" sz="1200" smtClean="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2A23269-8386-4C82-9228-4DD72E7509C8}"/>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B4CEDBDB-CC63-490C-B887-5B80E47B6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sz="1200" kern="1200" dirty="0">
              <a:solidFill>
                <a:schemeClr val="tx1"/>
              </a:solidFill>
              <a:effectLst/>
              <a:latin typeface="Times New Roman" pitchFamily="18" charset="0"/>
              <a:ea typeface="+mn-ea"/>
              <a:cs typeface="+mn-cs"/>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17…</a:t>
            </a:r>
            <a:r>
              <a:rPr lang="en-US" sz="1800" dirty="0">
                <a:effectLst/>
                <a:latin typeface="Times New Roman" panose="02020603050405020304" pitchFamily="18" charset="0"/>
                <a:ea typeface="Times New Roman" panose="02020603050405020304" pitchFamily="18" charset="0"/>
              </a:rPr>
              <a:t>Questions/Comments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Now, we would like to hear your questions and comments.</a:t>
            </a:r>
          </a:p>
        </p:txBody>
      </p:sp>
      <p:sp>
        <p:nvSpPr>
          <p:cNvPr id="39940" name="Slide Number Placeholder 3">
            <a:extLst>
              <a:ext uri="{FF2B5EF4-FFF2-40B4-BE49-F238E27FC236}">
                <a16:creationId xmlns:a16="http://schemas.microsoft.com/office/drawing/2014/main" id="{6F7D5E09-DDA7-445A-ADF3-BD9E65ECCB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B73AC641-72D3-467F-BCDD-76643BB5C4ED}" type="slidenum">
              <a:rPr lang="en-US" altLang="en-US" sz="1200" smtClean="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2…USA National Wilderness Preservation System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There are 803 wilderness areas in the National Wilderness Preservation System covering 45 million hectares.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Wilderness amounts to about 5% of USA.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 little more than half is in Alaska.</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Wilderness is generally located within larger protected areas like national forests, national parks, and other federally managed lands.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Even though it covers a relatively small area, USA wilderness is important and also very contentious.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Part of the reason is grounded in the legal origins of USA wilderness: The Wilderness Act of 1964</a:t>
            </a:r>
            <a:r>
              <a:rPr kumimoji="1" lang="en-US" sz="1200" kern="1200" dirty="0">
                <a:solidFill>
                  <a:schemeClr val="tx1"/>
                </a:solidFill>
                <a:effectLst/>
                <a:latin typeface="Times New Roman" pitchFamily="18"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3…Purpose of wilderness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 Wilderness Act of 1964 states a surprising reason for creating wilderness.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 preamble to the Act states that Congress is establishing this unique wilderness system to: “</a:t>
            </a:r>
            <a:r>
              <a:rPr lang="en-US" sz="1800" i="1" dirty="0">
                <a:effectLst/>
                <a:latin typeface="Times New Roman" panose="02020603050405020304" pitchFamily="18" charset="0"/>
                <a:ea typeface="Times New Roman" panose="02020603050405020304" pitchFamily="18" charset="0"/>
              </a:rPr>
              <a:t>secure for the American people…the enduring resource of wilderness</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It further states that Wilderness areas “…</a:t>
            </a:r>
            <a:r>
              <a:rPr lang="en-US" sz="1800" i="1" dirty="0">
                <a:effectLst/>
                <a:latin typeface="Times New Roman" panose="02020603050405020304" pitchFamily="18" charset="0"/>
                <a:ea typeface="Times New Roman" panose="02020603050405020304" pitchFamily="18" charset="0"/>
              </a:rPr>
              <a:t>shall be administered for the </a:t>
            </a:r>
            <a:r>
              <a:rPr lang="en-US" sz="1800" b="1" i="1" dirty="0">
                <a:effectLst/>
                <a:latin typeface="Times New Roman" panose="02020603050405020304" pitchFamily="18" charset="0"/>
                <a:ea typeface="Times New Roman" panose="02020603050405020304" pitchFamily="18" charset="0"/>
              </a:rPr>
              <a:t>use and enjoyment of the American people</a:t>
            </a:r>
            <a:r>
              <a:rPr lang="en-US" sz="1800" i="1" dirty="0">
                <a:effectLst/>
                <a:latin typeface="Times New Roman" panose="02020603050405020304" pitchFamily="18" charset="0"/>
                <a:ea typeface="Times New Roman" panose="02020603050405020304" pitchFamily="18" charset="0"/>
              </a:rPr>
              <a:t> in such manner as will leave them unimpaired for future use…</a:t>
            </a:r>
            <a:r>
              <a:rPr lang="en-US" sz="1800" dirty="0">
                <a:effectLst/>
                <a:latin typeface="Times New Roman" panose="02020603050405020304" pitchFamily="18" charset="0"/>
                <a:ea typeface="Times New Roman" panose="02020603050405020304" pitchFamily="18" charset="0"/>
              </a:rPr>
              <a:t>” this is an excerpt from Wilderness Act </a:t>
            </a:r>
            <a:r>
              <a:rPr lang="en-US" sz="1800" u="sng" dirty="0">
                <a:effectLst/>
                <a:latin typeface="Times New Roman" panose="02020603050405020304" pitchFamily="18" charset="0"/>
                <a:ea typeface="Times New Roman" panose="02020603050405020304" pitchFamily="18" charset="0"/>
              </a:rPr>
              <a:t>SECTION 2.</a:t>
            </a:r>
            <a:r>
              <a:rPr lang="en-US" sz="1800" dirty="0">
                <a:effectLst/>
                <a:latin typeface="Times New Roman" panose="02020603050405020304" pitchFamily="18" charset="0"/>
                <a:ea typeface="Times New Roman" panose="02020603050405020304" pitchFamily="18" charset="0"/>
              </a:rPr>
              <a:t> (a).</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 we see in this law a balance between wilderness use and enjoyment (or “wilderness experience”) and preserving wilderness lands “unimpaired” (or “wilderness character”). A tension between wilderness experience and maintaining wilderness character was built into the law.</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816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4…Definition of wilderness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 Act later defines wilderness in </a:t>
            </a:r>
            <a:r>
              <a:rPr lang="en-US" sz="1800" u="sng" dirty="0">
                <a:effectLst/>
                <a:latin typeface="Times New Roman" panose="02020603050405020304" pitchFamily="18" charset="0"/>
                <a:ea typeface="Times New Roman" panose="02020603050405020304" pitchFamily="18" charset="0"/>
              </a:rPr>
              <a:t>SECTION 2.</a:t>
            </a:r>
            <a:r>
              <a:rPr lang="en-US" sz="1800" dirty="0">
                <a:effectLst/>
                <a:latin typeface="Times New Roman" panose="02020603050405020304" pitchFamily="18" charset="0"/>
                <a:ea typeface="Times New Roman" panose="02020603050405020304" pitchFamily="18" charset="0"/>
              </a:rPr>
              <a:t> (c)—which has received the most attention: “</a:t>
            </a:r>
            <a:r>
              <a:rPr lang="en-US" sz="1800" i="1" dirty="0">
                <a:effectLst/>
                <a:latin typeface="Times New Roman" panose="02020603050405020304" pitchFamily="18" charset="0"/>
                <a:ea typeface="Times New Roman" panose="02020603050405020304" pitchFamily="18" charset="0"/>
              </a:rPr>
              <a:t>A wilderness…is an area where the earth and its community of life are untrammeled by man, where man himself is a visitor who does not remain…”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 humans are not to be dominant in wilderness yet wilderness is to be administered for people.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This is a big point of confusion…as we will discuss in more detail later.</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1823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5…We have always gone to the wilderness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have always gone to the wilderness.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met in a university hiking club; students Richard, Cindy and David became infamous for leading strenuous hikes.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took our daughter to wilderness often…even during rebellious teen years!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Working in Nation’s capital, wilderness visits were great break from often frustrating careers working for federal bureaucracy.</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431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6…Wilderness became our work in 2014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worked in natural resources, but institutional barriers ended our careers</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early.</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Cindy was journalist/public affairs officer/ policy analyst and District Ranger with Forest Service.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 worked in forestry research with Forest Service, universities and on contracts.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decided that “going to the wilderness” was something we could do on our own and not be stopped by institutional barriers.</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9144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7…Started with 24 Wilderness Areas in Virginia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started in Virginia with goal to visit all 24 wilderness areas in state and write a book on it.</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completed the visit goal, but book was only drafted and never published.</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also visited other coastal wilderness areas in the eastern USA.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4495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8…Have visited more than 60 wilderness areas…</a:t>
            </a:r>
            <a:r>
              <a:rPr lang="en-US" sz="1800" dirty="0">
                <a:effectLst/>
                <a:latin typeface="Times New Roman" panose="02020603050405020304" pitchFamily="18" charset="0"/>
                <a:ea typeface="Times New Roman" panose="02020603050405020304" pitchFamily="18" charset="0"/>
              </a:rPr>
              <a:t>panel of four photos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After Virginia, we headed to western USA to primarily revisit wilderness areas first explored in your younger days.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So far we have visited 60 wilderness areas and are posting findings on our website.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Now Cindy, is going talk about some of our findings in context of the human interest and need for wilderness.</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35112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Slide 9…why go to the wilderness?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rPr>
              <a:t>Why do people go to the wilderness?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rPr>
              <a:t>A couple of quotes: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rPr>
              <a:t>National Outdoors Leadership School (NOLS) which offers long trips outdoors ran short interviews on “why wilderness.”  This from a pre-med student who felt oppressed by pressures. “I Googled </a:t>
            </a:r>
            <a:r>
              <a:rPr lang="en-US" sz="1800" dirty="0">
                <a:solidFill>
                  <a:srgbClr val="404040"/>
                </a:solidFill>
                <a:effectLst/>
                <a:latin typeface="Times New Roman" panose="02020603050405020304" pitchFamily="18" charset="0"/>
                <a:ea typeface="Times New Roman" panose="02020603050405020304" pitchFamily="18" charset="0"/>
              </a:rPr>
              <a:t>‘wilderness’ and found my way to the NOLS website. I applied for a course in Alaska and was accepted...Witnessing the beauty and power of the natural world taught me many things; I realized how important it is that we fight to preserve these pristine places. I discovered that out there in the wild. Away from the world I was so accustomed to, I felt complete. Others who feel as I did must find a way to get out there.”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hlinkClick r:id="rId3"/>
              </a:rPr>
              <a:t>https://matadornetwork.com/sports/why-were-drawn-to-the-wilderness-9-mini-interviews/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Times New Roman" panose="02020603050405020304" pitchFamily="18" charset="0"/>
              </a:rPr>
              <a:t>“Why tech generation needs wilderness therapy” (Outside magazine) </a:t>
            </a:r>
            <a:r>
              <a:rPr lang="en-US" sz="1800" dirty="0">
                <a:solidFill>
                  <a:srgbClr val="000000"/>
                </a:solidFill>
                <a:effectLst/>
                <a:latin typeface="Times New Roman" panose="02020603050405020304" pitchFamily="18" charset="0"/>
                <a:ea typeface="Times New Roman" panose="02020603050405020304" pitchFamily="18" charset="0"/>
              </a:rPr>
              <a:t>In 2016 study called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4"/>
              </a:rPr>
              <a:t>30 Days Wild</a:t>
            </a:r>
            <a:r>
              <a:rPr lang="en-US" sz="1800" dirty="0">
                <a:solidFill>
                  <a:srgbClr val="000000"/>
                </a:solidFill>
                <a:effectLst/>
                <a:latin typeface="Times New Roman" panose="02020603050405020304" pitchFamily="18" charset="0"/>
                <a:ea typeface="Times New Roman" panose="02020603050405020304" pitchFamily="18" charset="0"/>
              </a:rPr>
              <a:t>”, University of Derby (in England) and the Wildlife Trusts researchers asked 12,400 participants to engage with nature every day for a month. They found: …simply spending time in nature has positive impacts on physical health, e.g. reduced hypertension and respiratory and cardiovascular illnesses, as well as improved mood and reduced anxiety. In Japan,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5"/>
              </a:rPr>
              <a:t>forest bathing</a:t>
            </a:r>
            <a:r>
              <a:rPr lang="en-US" sz="1800" dirty="0">
                <a:solidFill>
                  <a:srgbClr val="000000"/>
                </a:solidFill>
                <a:effectLst/>
                <a:latin typeface="Times New Roman" panose="02020603050405020304" pitchFamily="18" charset="0"/>
                <a:ea typeface="Times New Roman" panose="02020603050405020304" pitchFamily="18" charset="0"/>
              </a:rPr>
              <a:t>” is popular. In the United States, some doctors …are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6"/>
              </a:rPr>
              <a:t>prescribing</a:t>
            </a:r>
            <a:r>
              <a:rPr lang="en-US" sz="1800" dirty="0">
                <a:solidFill>
                  <a:srgbClr val="000000"/>
                </a:solidFill>
                <a:effectLst/>
                <a:latin typeface="Times New Roman" panose="02020603050405020304" pitchFamily="18" charset="0"/>
                <a:ea typeface="Times New Roman" panose="02020603050405020304" pitchFamily="18" charset="0"/>
              </a:rPr>
              <a:t> time in nature.</a:t>
            </a:r>
            <a:r>
              <a:rPr lang="en-US" sz="1800" dirty="0">
                <a:solidFill>
                  <a:srgbClr val="222222"/>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hlinkClick r:id="rId7"/>
              </a:rPr>
              <a:t>https://www.outsideonline.com/2336521/why-tech-generation-needs-wilderness-therapy</a:t>
            </a:r>
            <a:endParaRPr lang="en-US" sz="1800" dirty="0">
              <a:effectLst/>
              <a:latin typeface="Times New Roman" panose="02020603050405020304" pitchFamily="18" charset="0"/>
              <a:ea typeface="Times New Roman" panose="02020603050405020304" pitchFamily="18" charset="0"/>
            </a:endParaRP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00"/>
                </a:solidFill>
                <a:latin typeface="Tahoma" panose="020B0604030504040204" pitchFamily="34" charset="0"/>
                <a:cs typeface="Arial" panose="020B0604020202020204" pitchFamily="34" charset="0"/>
              </a:defRPr>
            </a:lvl1pPr>
            <a:lvl2pPr marL="742950" indent="-285750">
              <a:defRPr sz="4400">
                <a:solidFill>
                  <a:srgbClr val="FFFF00"/>
                </a:solidFill>
                <a:latin typeface="Tahoma" panose="020B0604030504040204" pitchFamily="34" charset="0"/>
                <a:cs typeface="Arial" panose="020B0604020202020204" pitchFamily="34" charset="0"/>
              </a:defRPr>
            </a:lvl2pPr>
            <a:lvl3pPr marL="1143000" indent="-228600">
              <a:defRPr sz="4400">
                <a:solidFill>
                  <a:srgbClr val="FFFF00"/>
                </a:solidFill>
                <a:latin typeface="Tahoma" panose="020B0604030504040204" pitchFamily="34" charset="0"/>
                <a:cs typeface="Arial" panose="020B0604020202020204" pitchFamily="34" charset="0"/>
              </a:defRPr>
            </a:lvl3pPr>
            <a:lvl4pPr marL="1600200" indent="-228600">
              <a:defRPr sz="4400">
                <a:solidFill>
                  <a:srgbClr val="FFFF00"/>
                </a:solidFill>
                <a:latin typeface="Tahoma" panose="020B0604030504040204" pitchFamily="34" charset="0"/>
                <a:cs typeface="Arial" panose="020B0604020202020204" pitchFamily="34" charset="0"/>
              </a:defRPr>
            </a:lvl4pPr>
            <a:lvl5pPr marL="2057400" indent="-228600">
              <a:defRPr sz="4400">
                <a:solidFill>
                  <a:srgbClr val="FFFF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smtClean="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64811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562" name="Rectangle 2"/>
          <p:cNvSpPr>
            <a:spLocks noGrp="1" noChangeArrowheads="1"/>
          </p:cNvSpPr>
          <p:nvPr>
            <p:ph type="ctrTitle" sz="quarter"/>
          </p:nvPr>
        </p:nvSpPr>
        <p:spPr>
          <a:xfrm>
            <a:off x="685800" y="1743078"/>
            <a:ext cx="7772400" cy="1901825"/>
          </a:xfrm>
        </p:spPr>
        <p:txBody>
          <a:bodyPr/>
          <a:lstStyle>
            <a:lvl1pP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4041775"/>
            <a:ext cx="6400800" cy="182245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F59F09D0-DDAC-4D66-94F9-925A8D3C91F5}"/>
              </a:ext>
            </a:extLst>
          </p:cNvPr>
          <p:cNvSpPr>
            <a:spLocks noGrp="1" noChangeArrowheads="1"/>
          </p:cNvSpPr>
          <p:nvPr>
            <p:ph type="dt" sz="half" idx="10"/>
          </p:nvPr>
        </p:nvSpPr>
        <p:spPr>
          <a:ln/>
        </p:spPr>
        <p:txBody>
          <a:bodyPr/>
          <a:lstStyle>
            <a:lvl1pPr>
              <a:defRPr/>
            </a:lvl1pPr>
          </a:lstStyle>
          <a:p>
            <a:pPr>
              <a:defRPr/>
            </a:pPr>
            <a:fld id="{981EC119-E269-4D95-A3CC-FB4810F693F7}" type="datetimeFigureOut">
              <a:rPr lang="en-US"/>
              <a:pPr>
                <a:defRPr/>
              </a:pPr>
              <a:t>7/17/2022</a:t>
            </a:fld>
            <a:endParaRPr lang="en-US" dirty="0"/>
          </a:p>
        </p:txBody>
      </p:sp>
      <p:sp>
        <p:nvSpPr>
          <p:cNvPr id="5" name="Rectangle 5">
            <a:extLst>
              <a:ext uri="{FF2B5EF4-FFF2-40B4-BE49-F238E27FC236}">
                <a16:creationId xmlns:a16="http://schemas.microsoft.com/office/drawing/2014/main" id="{3EACE006-6BB3-4DF9-AF6D-08F97A196E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2936C8-E412-4E90-9DBC-33D5ACCF9911}"/>
              </a:ext>
            </a:extLst>
          </p:cNvPr>
          <p:cNvSpPr>
            <a:spLocks noGrp="1" noChangeArrowheads="1"/>
          </p:cNvSpPr>
          <p:nvPr>
            <p:ph type="sldNum" sz="quarter" idx="12"/>
          </p:nvPr>
        </p:nvSpPr>
        <p:spPr>
          <a:ln/>
        </p:spPr>
        <p:txBody>
          <a:bodyPr/>
          <a:lstStyle>
            <a:lvl1pPr>
              <a:defRPr/>
            </a:lvl1pPr>
          </a:lstStyle>
          <a:p>
            <a:pPr>
              <a:defRPr/>
            </a:pPr>
            <a:fld id="{2A59DB18-53C2-490C-B27C-4771A3C48C93}" type="slidenum">
              <a:rPr lang="en-US" altLang="en-US"/>
              <a:pPr>
                <a:defRPr/>
              </a:pPr>
              <a:t>‹#›</a:t>
            </a:fld>
            <a:endParaRPr lang="en-US" altLang="en-US"/>
          </a:p>
        </p:txBody>
      </p:sp>
    </p:spTree>
    <p:extLst>
      <p:ext uri="{BB962C8B-B14F-4D97-AF65-F5344CB8AC3E}">
        <p14:creationId xmlns:p14="http://schemas.microsoft.com/office/powerpoint/2010/main" val="390257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AEC1B9-CCB8-4E1C-8C07-6AD42A67D23B}"/>
              </a:ext>
            </a:extLst>
          </p:cNvPr>
          <p:cNvSpPr>
            <a:spLocks noGrp="1" noChangeArrowheads="1"/>
          </p:cNvSpPr>
          <p:nvPr>
            <p:ph type="dt" sz="half" idx="10"/>
          </p:nvPr>
        </p:nvSpPr>
        <p:spPr>
          <a:ln/>
        </p:spPr>
        <p:txBody>
          <a:bodyPr/>
          <a:lstStyle>
            <a:lvl1pPr>
              <a:defRPr/>
            </a:lvl1pPr>
          </a:lstStyle>
          <a:p>
            <a:pPr>
              <a:defRPr/>
            </a:pPr>
            <a:fld id="{7BB5A9D7-8A7C-4E17-ABA8-0EFD532DB40A}" type="datetimeFigureOut">
              <a:rPr lang="en-US"/>
              <a:pPr>
                <a:defRPr/>
              </a:pPr>
              <a:t>7/17/2022</a:t>
            </a:fld>
            <a:endParaRPr lang="en-US" dirty="0"/>
          </a:p>
        </p:txBody>
      </p:sp>
      <p:sp>
        <p:nvSpPr>
          <p:cNvPr id="5" name="Rectangle 5">
            <a:extLst>
              <a:ext uri="{FF2B5EF4-FFF2-40B4-BE49-F238E27FC236}">
                <a16:creationId xmlns:a16="http://schemas.microsoft.com/office/drawing/2014/main" id="{B803B109-93AB-41EE-BD65-48E40856FC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F18737-7E5C-4E7F-A2E1-ED214A913949}"/>
              </a:ext>
            </a:extLst>
          </p:cNvPr>
          <p:cNvSpPr>
            <a:spLocks noGrp="1" noChangeArrowheads="1"/>
          </p:cNvSpPr>
          <p:nvPr>
            <p:ph type="sldNum" sz="quarter" idx="12"/>
          </p:nvPr>
        </p:nvSpPr>
        <p:spPr>
          <a:ln/>
        </p:spPr>
        <p:txBody>
          <a:bodyPr/>
          <a:lstStyle>
            <a:lvl1pPr>
              <a:defRPr/>
            </a:lvl1pPr>
          </a:lstStyle>
          <a:p>
            <a:pPr>
              <a:defRPr/>
            </a:pPr>
            <a:fld id="{44C3021E-4790-4429-973E-6D67B59DB70D}" type="slidenum">
              <a:rPr lang="en-US" altLang="en-US"/>
              <a:pPr>
                <a:defRPr/>
              </a:pPr>
              <a:t>‹#›</a:t>
            </a:fld>
            <a:endParaRPr lang="en-US" altLang="en-US"/>
          </a:p>
        </p:txBody>
      </p:sp>
    </p:spTree>
    <p:extLst>
      <p:ext uri="{BB962C8B-B14F-4D97-AF65-F5344CB8AC3E}">
        <p14:creationId xmlns:p14="http://schemas.microsoft.com/office/powerpoint/2010/main" val="18937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6878"/>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96878"/>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408D61-24B7-42E4-B56C-38E608269945}"/>
              </a:ext>
            </a:extLst>
          </p:cNvPr>
          <p:cNvSpPr>
            <a:spLocks noGrp="1" noChangeArrowheads="1"/>
          </p:cNvSpPr>
          <p:nvPr>
            <p:ph type="dt" sz="half" idx="10"/>
          </p:nvPr>
        </p:nvSpPr>
        <p:spPr>
          <a:ln/>
        </p:spPr>
        <p:txBody>
          <a:bodyPr/>
          <a:lstStyle>
            <a:lvl1pPr>
              <a:defRPr/>
            </a:lvl1pPr>
          </a:lstStyle>
          <a:p>
            <a:pPr>
              <a:defRPr/>
            </a:pPr>
            <a:fld id="{8E73E401-714E-4A8B-B567-B6C03EFD8BBB}" type="datetimeFigureOut">
              <a:rPr lang="en-US"/>
              <a:pPr>
                <a:defRPr/>
              </a:pPr>
              <a:t>7/17/2022</a:t>
            </a:fld>
            <a:endParaRPr lang="en-US" dirty="0"/>
          </a:p>
        </p:txBody>
      </p:sp>
      <p:sp>
        <p:nvSpPr>
          <p:cNvPr id="5" name="Rectangle 5">
            <a:extLst>
              <a:ext uri="{FF2B5EF4-FFF2-40B4-BE49-F238E27FC236}">
                <a16:creationId xmlns:a16="http://schemas.microsoft.com/office/drawing/2014/main" id="{2F11408B-4738-4E03-93B2-C94339F6C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6733DC-B979-456F-95B0-A1194F35FF26}"/>
              </a:ext>
            </a:extLst>
          </p:cNvPr>
          <p:cNvSpPr>
            <a:spLocks noGrp="1" noChangeArrowheads="1"/>
          </p:cNvSpPr>
          <p:nvPr>
            <p:ph type="sldNum" sz="quarter" idx="12"/>
          </p:nvPr>
        </p:nvSpPr>
        <p:spPr>
          <a:ln/>
        </p:spPr>
        <p:txBody>
          <a:bodyPr/>
          <a:lstStyle>
            <a:lvl1pPr>
              <a:defRPr/>
            </a:lvl1pPr>
          </a:lstStyle>
          <a:p>
            <a:pPr>
              <a:defRPr/>
            </a:pPr>
            <a:fld id="{FD2B51DA-8094-408D-8783-37D0A02298D6}" type="slidenum">
              <a:rPr lang="en-US" altLang="en-US"/>
              <a:pPr>
                <a:defRPr/>
              </a:pPr>
              <a:t>‹#›</a:t>
            </a:fld>
            <a:endParaRPr lang="en-US" altLang="en-US"/>
          </a:p>
        </p:txBody>
      </p:sp>
    </p:spTree>
    <p:extLst>
      <p:ext uri="{BB962C8B-B14F-4D97-AF65-F5344CB8AC3E}">
        <p14:creationId xmlns:p14="http://schemas.microsoft.com/office/powerpoint/2010/main" val="136389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B37DA9-9DD6-483D-9BA1-5792312CFC96}"/>
              </a:ext>
            </a:extLst>
          </p:cNvPr>
          <p:cNvSpPr>
            <a:spLocks noGrp="1" noChangeArrowheads="1"/>
          </p:cNvSpPr>
          <p:nvPr>
            <p:ph type="dt" sz="half" idx="10"/>
          </p:nvPr>
        </p:nvSpPr>
        <p:spPr>
          <a:ln/>
        </p:spPr>
        <p:txBody>
          <a:bodyPr/>
          <a:lstStyle>
            <a:lvl1pPr>
              <a:defRPr/>
            </a:lvl1pPr>
          </a:lstStyle>
          <a:p>
            <a:pPr>
              <a:defRPr/>
            </a:pPr>
            <a:fld id="{BC94F07B-3935-4D2B-9582-8821AEC7935E}" type="datetimeFigureOut">
              <a:rPr lang="en-US"/>
              <a:pPr>
                <a:defRPr/>
              </a:pPr>
              <a:t>7/17/2022</a:t>
            </a:fld>
            <a:endParaRPr lang="en-US" dirty="0"/>
          </a:p>
        </p:txBody>
      </p:sp>
      <p:sp>
        <p:nvSpPr>
          <p:cNvPr id="5" name="Rectangle 5">
            <a:extLst>
              <a:ext uri="{FF2B5EF4-FFF2-40B4-BE49-F238E27FC236}">
                <a16:creationId xmlns:a16="http://schemas.microsoft.com/office/drawing/2014/main" id="{7CEFF22B-E8BB-4288-8267-37711226B6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092F08-1137-45D0-BDFC-9B6889A7465B}"/>
              </a:ext>
            </a:extLst>
          </p:cNvPr>
          <p:cNvSpPr>
            <a:spLocks noGrp="1" noChangeArrowheads="1"/>
          </p:cNvSpPr>
          <p:nvPr>
            <p:ph type="sldNum" sz="quarter" idx="12"/>
          </p:nvPr>
        </p:nvSpPr>
        <p:spPr>
          <a:ln/>
        </p:spPr>
        <p:txBody>
          <a:bodyPr/>
          <a:lstStyle>
            <a:lvl1pPr>
              <a:defRPr/>
            </a:lvl1pPr>
          </a:lstStyle>
          <a:p>
            <a:pPr>
              <a:defRPr/>
            </a:pPr>
            <a:fld id="{87836712-A67C-4EC7-A66C-5718C56CC039}" type="slidenum">
              <a:rPr lang="en-US" altLang="en-US"/>
              <a:pPr>
                <a:defRPr/>
              </a:pPr>
              <a:t>‹#›</a:t>
            </a:fld>
            <a:endParaRPr lang="en-US" altLang="en-US"/>
          </a:p>
        </p:txBody>
      </p:sp>
    </p:spTree>
    <p:extLst>
      <p:ext uri="{BB962C8B-B14F-4D97-AF65-F5344CB8AC3E}">
        <p14:creationId xmlns:p14="http://schemas.microsoft.com/office/powerpoint/2010/main" val="53082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3113"/>
            <a:ext cx="7772400" cy="14176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022600"/>
            <a:ext cx="7772400" cy="1560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35FE47-DE91-4629-9A4C-07CCC99EEB39}"/>
              </a:ext>
            </a:extLst>
          </p:cNvPr>
          <p:cNvSpPr>
            <a:spLocks noGrp="1" noChangeArrowheads="1"/>
          </p:cNvSpPr>
          <p:nvPr>
            <p:ph type="dt" sz="half" idx="10"/>
          </p:nvPr>
        </p:nvSpPr>
        <p:spPr>
          <a:ln/>
        </p:spPr>
        <p:txBody>
          <a:bodyPr/>
          <a:lstStyle>
            <a:lvl1pPr>
              <a:defRPr/>
            </a:lvl1pPr>
          </a:lstStyle>
          <a:p>
            <a:pPr>
              <a:defRPr/>
            </a:pPr>
            <a:fld id="{8E2DF79E-8406-45A4-BC49-798B09CB3FE9}" type="datetimeFigureOut">
              <a:rPr lang="en-US"/>
              <a:pPr>
                <a:defRPr/>
              </a:pPr>
              <a:t>7/17/2022</a:t>
            </a:fld>
            <a:endParaRPr lang="en-US" dirty="0"/>
          </a:p>
        </p:txBody>
      </p:sp>
      <p:sp>
        <p:nvSpPr>
          <p:cNvPr id="5" name="Rectangle 5">
            <a:extLst>
              <a:ext uri="{FF2B5EF4-FFF2-40B4-BE49-F238E27FC236}">
                <a16:creationId xmlns:a16="http://schemas.microsoft.com/office/drawing/2014/main" id="{EDFDCC56-C49B-4CBE-A51A-96C9C478BB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43904B-2A98-4B43-8021-495F7B8F8144}"/>
              </a:ext>
            </a:extLst>
          </p:cNvPr>
          <p:cNvSpPr>
            <a:spLocks noGrp="1" noChangeArrowheads="1"/>
          </p:cNvSpPr>
          <p:nvPr>
            <p:ph type="sldNum" sz="quarter" idx="12"/>
          </p:nvPr>
        </p:nvSpPr>
        <p:spPr>
          <a:ln/>
        </p:spPr>
        <p:txBody>
          <a:bodyPr/>
          <a:lstStyle>
            <a:lvl1pPr>
              <a:defRPr/>
            </a:lvl1pPr>
          </a:lstStyle>
          <a:p>
            <a:pPr>
              <a:defRPr/>
            </a:pPr>
            <a:fld id="{C8C5CFD7-485F-4572-AE20-ADCBEF10EA85}" type="slidenum">
              <a:rPr lang="en-US" altLang="en-US"/>
              <a:pPr>
                <a:defRPr/>
              </a:pPr>
              <a:t>‹#›</a:t>
            </a:fld>
            <a:endParaRPr lang="en-US" altLang="en-US"/>
          </a:p>
        </p:txBody>
      </p:sp>
    </p:spTree>
    <p:extLst>
      <p:ext uri="{BB962C8B-B14F-4D97-AF65-F5344CB8AC3E}">
        <p14:creationId xmlns:p14="http://schemas.microsoft.com/office/powerpoint/2010/main" val="198679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60578"/>
            <a:ext cx="403860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60578"/>
            <a:ext cx="403860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D9FD6F-BEFF-4996-B2AE-8952159DC962}"/>
              </a:ext>
            </a:extLst>
          </p:cNvPr>
          <p:cNvSpPr>
            <a:spLocks noGrp="1" noChangeArrowheads="1"/>
          </p:cNvSpPr>
          <p:nvPr>
            <p:ph type="dt" sz="half" idx="10"/>
          </p:nvPr>
        </p:nvSpPr>
        <p:spPr>
          <a:ln/>
        </p:spPr>
        <p:txBody>
          <a:bodyPr/>
          <a:lstStyle>
            <a:lvl1pPr>
              <a:defRPr/>
            </a:lvl1pPr>
          </a:lstStyle>
          <a:p>
            <a:pPr>
              <a:defRPr/>
            </a:pPr>
            <a:fld id="{C17AF2B7-C53A-4C91-8460-CF080B3AAEE0}" type="datetimeFigureOut">
              <a:rPr lang="en-US"/>
              <a:pPr>
                <a:defRPr/>
              </a:pPr>
              <a:t>7/17/2022</a:t>
            </a:fld>
            <a:endParaRPr lang="en-US" dirty="0"/>
          </a:p>
        </p:txBody>
      </p:sp>
      <p:sp>
        <p:nvSpPr>
          <p:cNvPr id="6" name="Rectangle 5">
            <a:extLst>
              <a:ext uri="{FF2B5EF4-FFF2-40B4-BE49-F238E27FC236}">
                <a16:creationId xmlns:a16="http://schemas.microsoft.com/office/drawing/2014/main" id="{AAE5B3BB-8B23-430B-B8CF-27653DBF2E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FAC321-3DF8-40AF-950C-B730455BF6AC}"/>
              </a:ext>
            </a:extLst>
          </p:cNvPr>
          <p:cNvSpPr>
            <a:spLocks noGrp="1" noChangeArrowheads="1"/>
          </p:cNvSpPr>
          <p:nvPr>
            <p:ph type="sldNum" sz="quarter" idx="12"/>
          </p:nvPr>
        </p:nvSpPr>
        <p:spPr>
          <a:ln/>
        </p:spPr>
        <p:txBody>
          <a:bodyPr/>
          <a:lstStyle>
            <a:lvl1pPr>
              <a:defRPr/>
            </a:lvl1pPr>
          </a:lstStyle>
          <a:p>
            <a:pPr>
              <a:defRPr/>
            </a:pPr>
            <a:fld id="{DD1BCB86-66F7-471F-B46B-2DCA7351393B}" type="slidenum">
              <a:rPr lang="en-US" altLang="en-US"/>
              <a:pPr>
                <a:defRPr/>
              </a:pPr>
              <a:t>‹#›</a:t>
            </a:fld>
            <a:endParaRPr lang="en-US" altLang="en-US"/>
          </a:p>
        </p:txBody>
      </p:sp>
    </p:spTree>
    <p:extLst>
      <p:ext uri="{BB962C8B-B14F-4D97-AF65-F5344CB8AC3E}">
        <p14:creationId xmlns:p14="http://schemas.microsoft.com/office/powerpoint/2010/main" val="11265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1890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97028"/>
            <a:ext cx="4040188" cy="665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62189"/>
            <a:ext cx="4040188" cy="41100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97028"/>
            <a:ext cx="4041775" cy="665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262189"/>
            <a:ext cx="4041775" cy="41100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1A7102-7697-423C-B378-BA79608B3B38}"/>
              </a:ext>
            </a:extLst>
          </p:cNvPr>
          <p:cNvSpPr>
            <a:spLocks noGrp="1" noChangeArrowheads="1"/>
          </p:cNvSpPr>
          <p:nvPr>
            <p:ph type="dt" sz="half" idx="10"/>
          </p:nvPr>
        </p:nvSpPr>
        <p:spPr>
          <a:ln/>
        </p:spPr>
        <p:txBody>
          <a:bodyPr/>
          <a:lstStyle>
            <a:lvl1pPr>
              <a:defRPr/>
            </a:lvl1pPr>
          </a:lstStyle>
          <a:p>
            <a:pPr>
              <a:defRPr/>
            </a:pPr>
            <a:fld id="{B936F261-8AA7-401D-913C-77F779B5882E}" type="datetimeFigureOut">
              <a:rPr lang="en-US"/>
              <a:pPr>
                <a:defRPr/>
              </a:pPr>
              <a:t>7/17/2022</a:t>
            </a:fld>
            <a:endParaRPr lang="en-US" dirty="0"/>
          </a:p>
        </p:txBody>
      </p:sp>
      <p:sp>
        <p:nvSpPr>
          <p:cNvPr id="8" name="Rectangle 5">
            <a:extLst>
              <a:ext uri="{FF2B5EF4-FFF2-40B4-BE49-F238E27FC236}">
                <a16:creationId xmlns:a16="http://schemas.microsoft.com/office/drawing/2014/main" id="{1FC1F692-8CBD-4B03-A0AA-04D28FEAD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BD16312-7A8F-474D-B699-8BFAF4AA2278}"/>
              </a:ext>
            </a:extLst>
          </p:cNvPr>
          <p:cNvSpPr>
            <a:spLocks noGrp="1" noChangeArrowheads="1"/>
          </p:cNvSpPr>
          <p:nvPr>
            <p:ph type="sldNum" sz="quarter" idx="12"/>
          </p:nvPr>
        </p:nvSpPr>
        <p:spPr>
          <a:ln/>
        </p:spPr>
        <p:txBody>
          <a:bodyPr/>
          <a:lstStyle>
            <a:lvl1pPr>
              <a:defRPr/>
            </a:lvl1pPr>
          </a:lstStyle>
          <a:p>
            <a:pPr>
              <a:defRPr/>
            </a:pPr>
            <a:fld id="{098E6977-F815-4064-BE4F-9E33171C12C7}" type="slidenum">
              <a:rPr lang="en-US" altLang="en-US"/>
              <a:pPr>
                <a:defRPr/>
              </a:pPr>
              <a:t>‹#›</a:t>
            </a:fld>
            <a:endParaRPr lang="en-US" altLang="en-US"/>
          </a:p>
        </p:txBody>
      </p:sp>
    </p:spTree>
    <p:extLst>
      <p:ext uri="{BB962C8B-B14F-4D97-AF65-F5344CB8AC3E}">
        <p14:creationId xmlns:p14="http://schemas.microsoft.com/office/powerpoint/2010/main" val="342492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2674AA0-B259-4F00-A3EF-390F5637EC2A}"/>
              </a:ext>
            </a:extLst>
          </p:cNvPr>
          <p:cNvSpPr>
            <a:spLocks noGrp="1" noChangeArrowheads="1"/>
          </p:cNvSpPr>
          <p:nvPr>
            <p:ph type="dt" sz="half" idx="10"/>
          </p:nvPr>
        </p:nvSpPr>
        <p:spPr>
          <a:ln/>
        </p:spPr>
        <p:txBody>
          <a:bodyPr/>
          <a:lstStyle>
            <a:lvl1pPr>
              <a:defRPr/>
            </a:lvl1pPr>
          </a:lstStyle>
          <a:p>
            <a:pPr>
              <a:defRPr/>
            </a:pPr>
            <a:fld id="{3B3BAC35-DE82-4C93-9208-DE3881D7B3B2}" type="datetimeFigureOut">
              <a:rPr lang="en-US"/>
              <a:pPr>
                <a:defRPr/>
              </a:pPr>
              <a:t>7/17/2022</a:t>
            </a:fld>
            <a:endParaRPr lang="en-US" dirty="0"/>
          </a:p>
        </p:txBody>
      </p:sp>
      <p:sp>
        <p:nvSpPr>
          <p:cNvPr id="4" name="Rectangle 5">
            <a:extLst>
              <a:ext uri="{FF2B5EF4-FFF2-40B4-BE49-F238E27FC236}">
                <a16:creationId xmlns:a16="http://schemas.microsoft.com/office/drawing/2014/main" id="{BA1AA027-0ECB-4D87-8B13-15A078E77A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49C9475-B6D8-4FF9-8797-5A72616EF0EF}"/>
              </a:ext>
            </a:extLst>
          </p:cNvPr>
          <p:cNvSpPr>
            <a:spLocks noGrp="1" noChangeArrowheads="1"/>
          </p:cNvSpPr>
          <p:nvPr>
            <p:ph type="sldNum" sz="quarter" idx="12"/>
          </p:nvPr>
        </p:nvSpPr>
        <p:spPr>
          <a:ln/>
        </p:spPr>
        <p:txBody>
          <a:bodyPr/>
          <a:lstStyle>
            <a:lvl1pPr>
              <a:defRPr/>
            </a:lvl1pPr>
          </a:lstStyle>
          <a:p>
            <a:pPr>
              <a:defRPr/>
            </a:pPr>
            <a:fld id="{65956A71-B62B-45D9-A806-99125211A707}" type="slidenum">
              <a:rPr lang="en-US" altLang="en-US"/>
              <a:pPr>
                <a:defRPr/>
              </a:pPr>
              <a:t>‹#›</a:t>
            </a:fld>
            <a:endParaRPr lang="en-US" altLang="en-US"/>
          </a:p>
        </p:txBody>
      </p:sp>
    </p:spTree>
    <p:extLst>
      <p:ext uri="{BB962C8B-B14F-4D97-AF65-F5344CB8AC3E}">
        <p14:creationId xmlns:p14="http://schemas.microsoft.com/office/powerpoint/2010/main" val="14210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A48759-F56B-45B9-BCDF-28275C312116}"/>
              </a:ext>
            </a:extLst>
          </p:cNvPr>
          <p:cNvSpPr>
            <a:spLocks noGrp="1" noChangeArrowheads="1"/>
          </p:cNvSpPr>
          <p:nvPr>
            <p:ph type="dt" sz="half" idx="10"/>
          </p:nvPr>
        </p:nvSpPr>
        <p:spPr>
          <a:ln/>
        </p:spPr>
        <p:txBody>
          <a:bodyPr/>
          <a:lstStyle>
            <a:lvl1pPr>
              <a:defRPr/>
            </a:lvl1pPr>
          </a:lstStyle>
          <a:p>
            <a:pPr>
              <a:defRPr/>
            </a:pPr>
            <a:fld id="{7994B72D-CCE4-4E92-B78B-A71936296E73}" type="datetimeFigureOut">
              <a:rPr lang="en-US"/>
              <a:pPr>
                <a:defRPr/>
              </a:pPr>
              <a:t>7/17/2022</a:t>
            </a:fld>
            <a:endParaRPr lang="en-US" dirty="0"/>
          </a:p>
        </p:txBody>
      </p:sp>
      <p:sp>
        <p:nvSpPr>
          <p:cNvPr id="3" name="Rectangle 5">
            <a:extLst>
              <a:ext uri="{FF2B5EF4-FFF2-40B4-BE49-F238E27FC236}">
                <a16:creationId xmlns:a16="http://schemas.microsoft.com/office/drawing/2014/main" id="{08EAD068-64BB-44D1-9BA2-971F168F89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6E29EB-B4CA-4F16-A7CA-D387F8202945}"/>
              </a:ext>
            </a:extLst>
          </p:cNvPr>
          <p:cNvSpPr>
            <a:spLocks noGrp="1" noChangeArrowheads="1"/>
          </p:cNvSpPr>
          <p:nvPr>
            <p:ph type="sldNum" sz="quarter" idx="12"/>
          </p:nvPr>
        </p:nvSpPr>
        <p:spPr>
          <a:ln/>
        </p:spPr>
        <p:txBody>
          <a:bodyPr/>
          <a:lstStyle>
            <a:lvl1pPr>
              <a:defRPr/>
            </a:lvl1pPr>
          </a:lstStyle>
          <a:p>
            <a:pPr>
              <a:defRPr/>
            </a:pPr>
            <a:fld id="{CF9602D1-DB79-4B5E-BF79-F7DDAAAE5D55}" type="slidenum">
              <a:rPr lang="en-US" altLang="en-US"/>
              <a:pPr>
                <a:defRPr/>
              </a:pPr>
              <a:t>‹#›</a:t>
            </a:fld>
            <a:endParaRPr lang="en-US" altLang="en-US"/>
          </a:p>
        </p:txBody>
      </p:sp>
    </p:spTree>
    <p:extLst>
      <p:ext uri="{BB962C8B-B14F-4D97-AF65-F5344CB8AC3E}">
        <p14:creationId xmlns:p14="http://schemas.microsoft.com/office/powerpoint/2010/main" val="329725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84163"/>
            <a:ext cx="3008313" cy="12080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84163"/>
            <a:ext cx="5111750" cy="6088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92251"/>
            <a:ext cx="3008313" cy="4879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D7C3E1-0937-40D5-8CFB-936ECF955846}"/>
              </a:ext>
            </a:extLst>
          </p:cNvPr>
          <p:cNvSpPr>
            <a:spLocks noGrp="1" noChangeArrowheads="1"/>
          </p:cNvSpPr>
          <p:nvPr>
            <p:ph type="dt" sz="half" idx="10"/>
          </p:nvPr>
        </p:nvSpPr>
        <p:spPr>
          <a:ln/>
        </p:spPr>
        <p:txBody>
          <a:bodyPr/>
          <a:lstStyle>
            <a:lvl1pPr>
              <a:defRPr/>
            </a:lvl1pPr>
          </a:lstStyle>
          <a:p>
            <a:pPr>
              <a:defRPr/>
            </a:pPr>
            <a:fld id="{8C52103A-9013-40C2-9AC7-D8D6FBCCD522}" type="datetimeFigureOut">
              <a:rPr lang="en-US"/>
              <a:pPr>
                <a:defRPr/>
              </a:pPr>
              <a:t>7/17/2022</a:t>
            </a:fld>
            <a:endParaRPr lang="en-US" dirty="0"/>
          </a:p>
        </p:txBody>
      </p:sp>
      <p:sp>
        <p:nvSpPr>
          <p:cNvPr id="6" name="Rectangle 5">
            <a:extLst>
              <a:ext uri="{FF2B5EF4-FFF2-40B4-BE49-F238E27FC236}">
                <a16:creationId xmlns:a16="http://schemas.microsoft.com/office/drawing/2014/main" id="{B3948995-440C-4528-97DE-AB6E6BAE92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0BEDE6-FE3F-46B1-87C4-E8BA3643928A}"/>
              </a:ext>
            </a:extLst>
          </p:cNvPr>
          <p:cNvSpPr>
            <a:spLocks noGrp="1" noChangeArrowheads="1"/>
          </p:cNvSpPr>
          <p:nvPr>
            <p:ph type="sldNum" sz="quarter" idx="12"/>
          </p:nvPr>
        </p:nvSpPr>
        <p:spPr>
          <a:ln/>
        </p:spPr>
        <p:txBody>
          <a:bodyPr/>
          <a:lstStyle>
            <a:lvl1pPr>
              <a:defRPr/>
            </a:lvl1pPr>
          </a:lstStyle>
          <a:p>
            <a:pPr>
              <a:defRPr/>
            </a:pPr>
            <a:fld id="{5EABE03B-B9FD-4F56-9AA9-4AC0AA78980A}" type="slidenum">
              <a:rPr lang="en-US" altLang="en-US"/>
              <a:pPr>
                <a:defRPr/>
              </a:pPr>
              <a:t>‹#›</a:t>
            </a:fld>
            <a:endParaRPr lang="en-US" altLang="en-US"/>
          </a:p>
        </p:txBody>
      </p:sp>
    </p:spTree>
    <p:extLst>
      <p:ext uri="{BB962C8B-B14F-4D97-AF65-F5344CB8AC3E}">
        <p14:creationId xmlns:p14="http://schemas.microsoft.com/office/powerpoint/2010/main" val="370366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2688"/>
            <a:ext cx="5486400" cy="5889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36590"/>
            <a:ext cx="5486400" cy="4279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581650"/>
            <a:ext cx="5486400"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AF2CB8-FB25-4143-B822-F80A6B735E8B}"/>
              </a:ext>
            </a:extLst>
          </p:cNvPr>
          <p:cNvSpPr>
            <a:spLocks noGrp="1" noChangeArrowheads="1"/>
          </p:cNvSpPr>
          <p:nvPr>
            <p:ph type="dt" sz="half" idx="10"/>
          </p:nvPr>
        </p:nvSpPr>
        <p:spPr>
          <a:ln/>
        </p:spPr>
        <p:txBody>
          <a:bodyPr/>
          <a:lstStyle>
            <a:lvl1pPr>
              <a:defRPr/>
            </a:lvl1pPr>
          </a:lstStyle>
          <a:p>
            <a:pPr>
              <a:defRPr/>
            </a:pPr>
            <a:fld id="{DA9362FB-4436-48A2-B68E-688CF5744153}" type="datetimeFigureOut">
              <a:rPr lang="en-US"/>
              <a:pPr>
                <a:defRPr/>
              </a:pPr>
              <a:t>7/17/2022</a:t>
            </a:fld>
            <a:endParaRPr lang="en-US" dirty="0"/>
          </a:p>
        </p:txBody>
      </p:sp>
      <p:sp>
        <p:nvSpPr>
          <p:cNvPr id="6" name="Rectangle 5">
            <a:extLst>
              <a:ext uri="{FF2B5EF4-FFF2-40B4-BE49-F238E27FC236}">
                <a16:creationId xmlns:a16="http://schemas.microsoft.com/office/drawing/2014/main" id="{D3B51C03-962E-4773-97EB-890E8ACEB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0DCB2F-F3B5-4142-A660-DC719E917E73}"/>
              </a:ext>
            </a:extLst>
          </p:cNvPr>
          <p:cNvSpPr>
            <a:spLocks noGrp="1" noChangeArrowheads="1"/>
          </p:cNvSpPr>
          <p:nvPr>
            <p:ph type="sldNum" sz="quarter" idx="12"/>
          </p:nvPr>
        </p:nvSpPr>
        <p:spPr>
          <a:ln/>
        </p:spPr>
        <p:txBody>
          <a:bodyPr/>
          <a:lstStyle>
            <a:lvl1pPr>
              <a:defRPr/>
            </a:lvl1pPr>
          </a:lstStyle>
          <a:p>
            <a:pPr>
              <a:defRPr/>
            </a:pPr>
            <a:fld id="{49E9018D-390D-4F91-9E6B-CB2219198A7B}" type="slidenum">
              <a:rPr lang="en-US" altLang="en-US"/>
              <a:pPr>
                <a:defRPr/>
              </a:pPr>
              <a:t>‹#›</a:t>
            </a:fld>
            <a:endParaRPr lang="en-US" altLang="en-US"/>
          </a:p>
        </p:txBody>
      </p:sp>
    </p:spTree>
    <p:extLst>
      <p:ext uri="{BB962C8B-B14F-4D97-AF65-F5344CB8AC3E}">
        <p14:creationId xmlns:p14="http://schemas.microsoft.com/office/powerpoint/2010/main" val="158264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454545"/>
            </a:gs>
            <a:gs pos="100000">
              <a:srgbClr val="777777"/>
            </a:gs>
          </a:gsLst>
          <a:path path="shape">
            <a:fillToRect l="50000" t="50000" r="50000" b="50000"/>
          </a:path>
        </a:gra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9CD9BF4-BCAF-4459-9265-E8B3F93388EB}"/>
              </a:ext>
            </a:extLst>
          </p:cNvPr>
          <p:cNvSpPr>
            <a:spLocks noGrp="1" noChangeArrowheads="1"/>
          </p:cNvSpPr>
          <p:nvPr>
            <p:ph type="title"/>
          </p:nvPr>
        </p:nvSpPr>
        <p:spPr bwMode="auto">
          <a:xfrm>
            <a:off x="457200" y="396875"/>
            <a:ext cx="8229600" cy="1425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39" name="Rectangle 3">
            <a:extLst>
              <a:ext uri="{FF2B5EF4-FFF2-40B4-BE49-F238E27FC236}">
                <a16:creationId xmlns:a16="http://schemas.microsoft.com/office/drawing/2014/main" id="{7FD33ECF-A50C-40AF-9B01-4D626281EFC9}"/>
              </a:ext>
            </a:extLst>
          </p:cNvPr>
          <p:cNvSpPr>
            <a:spLocks noGrp="1" noChangeArrowheads="1"/>
          </p:cNvSpPr>
          <p:nvPr>
            <p:ph type="body" idx="1"/>
          </p:nvPr>
        </p:nvSpPr>
        <p:spPr bwMode="auto">
          <a:xfrm>
            <a:off x="457200" y="2060575"/>
            <a:ext cx="8229600" cy="427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0" name="Rectangle 4">
            <a:extLst>
              <a:ext uri="{FF2B5EF4-FFF2-40B4-BE49-F238E27FC236}">
                <a16:creationId xmlns:a16="http://schemas.microsoft.com/office/drawing/2014/main" id="{18BE1233-E8C1-43C8-87A2-5C8BC51C634E}"/>
              </a:ext>
            </a:extLst>
          </p:cNvPr>
          <p:cNvSpPr>
            <a:spLocks noGrp="1" noChangeArrowheads="1"/>
          </p:cNvSpPr>
          <p:nvPr>
            <p:ph type="dt" sz="half" idx="2"/>
          </p:nvPr>
        </p:nvSpPr>
        <p:spPr bwMode="auto">
          <a:xfrm>
            <a:off x="457200" y="6496050"/>
            <a:ext cx="21336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chemeClr val="tx1"/>
                </a:solidFill>
                <a:effectLst>
                  <a:outerShdw blurRad="38100" dist="38100" dir="2700000" algn="tl">
                    <a:srgbClr val="000000"/>
                  </a:outerShdw>
                </a:effectLst>
                <a:latin typeface="Arial" charset="0"/>
                <a:cs typeface="+mn-cs"/>
              </a:defRPr>
            </a:lvl1pPr>
          </a:lstStyle>
          <a:p>
            <a:pPr>
              <a:defRPr/>
            </a:pPr>
            <a:fld id="{A07ED941-9086-4E74-9F13-30731555B6D1}" type="datetimeFigureOut">
              <a:rPr lang="en-US"/>
              <a:pPr>
                <a:defRPr/>
              </a:pPr>
              <a:t>7/17/2022</a:t>
            </a:fld>
            <a:endParaRPr lang="en-US" dirty="0"/>
          </a:p>
        </p:txBody>
      </p:sp>
      <p:sp>
        <p:nvSpPr>
          <p:cNvPr id="65541" name="Rectangle 5">
            <a:extLst>
              <a:ext uri="{FF2B5EF4-FFF2-40B4-BE49-F238E27FC236}">
                <a16:creationId xmlns:a16="http://schemas.microsoft.com/office/drawing/2014/main" id="{A93C2E76-FBFC-4FD5-9E58-9CEF01A93D15}"/>
              </a:ext>
            </a:extLst>
          </p:cNvPr>
          <p:cNvSpPr>
            <a:spLocks noGrp="1" noChangeArrowheads="1"/>
          </p:cNvSpPr>
          <p:nvPr>
            <p:ph type="ftr" sz="quarter" idx="3"/>
          </p:nvPr>
        </p:nvSpPr>
        <p:spPr bwMode="auto">
          <a:xfrm>
            <a:off x="3124200" y="6496050"/>
            <a:ext cx="28956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Arial" charset="0"/>
                <a:cs typeface="+mn-cs"/>
              </a:defRPr>
            </a:lvl1pPr>
          </a:lstStyle>
          <a:p>
            <a:pPr>
              <a:defRPr/>
            </a:pPr>
            <a:endParaRPr lang="en-US"/>
          </a:p>
        </p:txBody>
      </p:sp>
      <p:sp>
        <p:nvSpPr>
          <p:cNvPr id="65542" name="Rectangle 6">
            <a:extLst>
              <a:ext uri="{FF2B5EF4-FFF2-40B4-BE49-F238E27FC236}">
                <a16:creationId xmlns:a16="http://schemas.microsoft.com/office/drawing/2014/main" id="{577CE180-0A2A-4370-90CD-33ECA05A067E}"/>
              </a:ext>
            </a:extLst>
          </p:cNvPr>
          <p:cNvSpPr>
            <a:spLocks noGrp="1" noChangeArrowheads="1"/>
          </p:cNvSpPr>
          <p:nvPr>
            <p:ph type="sldNum" sz="quarter" idx="4"/>
          </p:nvPr>
        </p:nvSpPr>
        <p:spPr bwMode="auto">
          <a:xfrm>
            <a:off x="6553200" y="6496050"/>
            <a:ext cx="21336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anose="020B0604020202020204" pitchFamily="34" charset="0"/>
              </a:defRPr>
            </a:lvl1pPr>
          </a:lstStyle>
          <a:p>
            <a:pPr>
              <a:defRPr/>
            </a:pPr>
            <a:fld id="{17F31EF9-0682-4FB7-B107-AB619C3F6C9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ke with a mountain in the background&#10;&#10;Description automatically generated">
            <a:extLst>
              <a:ext uri="{FF2B5EF4-FFF2-40B4-BE49-F238E27FC236}">
                <a16:creationId xmlns:a16="http://schemas.microsoft.com/office/drawing/2014/main" id="{5C976346-1F9B-4A49-A1E7-47A3C4885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742" y="-45855"/>
            <a:ext cx="4038600" cy="7132638"/>
          </a:xfrm>
          <a:prstGeom prst="rect">
            <a:avLst/>
          </a:prstGeom>
        </p:spPr>
      </p:pic>
      <p:sp>
        <p:nvSpPr>
          <p:cNvPr id="186382" name="Rectangle 14">
            <a:extLst>
              <a:ext uri="{FF2B5EF4-FFF2-40B4-BE49-F238E27FC236}">
                <a16:creationId xmlns:a16="http://schemas.microsoft.com/office/drawing/2014/main" id="{2EA63A42-757B-40BD-AD7B-86FA859C6BA6}"/>
              </a:ext>
            </a:extLst>
          </p:cNvPr>
          <p:cNvSpPr>
            <a:spLocks noChangeArrowheads="1"/>
          </p:cNvSpPr>
          <p:nvPr/>
        </p:nvSpPr>
        <p:spPr bwMode="auto">
          <a:xfrm>
            <a:off x="218811" y="3032919"/>
            <a:ext cx="4964876" cy="4678204"/>
          </a:xfrm>
          <a:prstGeom prst="rect">
            <a:avLst/>
          </a:prstGeom>
          <a:noFill/>
          <a:ln w="9525">
            <a:noFill/>
            <a:miter lim="800000"/>
            <a:headEnd/>
            <a:tailEnd/>
          </a:ln>
          <a:effectLst/>
        </p:spPr>
        <p:txBody>
          <a:bodyPr wrap="square">
            <a:spAutoFit/>
          </a:bodyPr>
          <a:lstStyle/>
          <a:p>
            <a:pPr>
              <a:defRPr/>
            </a:pPr>
            <a:r>
              <a:rPr kumimoji="1" lang="en-US" sz="3400" dirty="0">
                <a:solidFill>
                  <a:srgbClr val="FFFF66"/>
                </a:solidFill>
                <a:effectLst>
                  <a:outerShdw blurRad="38100" dist="38100" dir="2700000" algn="tl">
                    <a:srgbClr val="000000"/>
                  </a:outerShdw>
                </a:effectLst>
                <a:cs typeface="+mn-cs"/>
              </a:rPr>
              <a:t>David C. Chojnacky, PhD</a:t>
            </a:r>
          </a:p>
          <a:p>
            <a:pPr algn="ctr">
              <a:defRPr/>
            </a:pPr>
            <a:r>
              <a:rPr kumimoji="1" lang="en-US" sz="2400" dirty="0">
                <a:solidFill>
                  <a:srgbClr val="FFFF66"/>
                </a:solidFill>
                <a:effectLst>
                  <a:outerShdw blurRad="38100" dist="38100" dir="2700000" algn="tl">
                    <a:srgbClr val="000000"/>
                  </a:outerShdw>
                </a:effectLst>
                <a:cs typeface="+mn-cs"/>
              </a:rPr>
              <a:t>and</a:t>
            </a:r>
          </a:p>
          <a:p>
            <a:pPr>
              <a:defRPr/>
            </a:pPr>
            <a:r>
              <a:rPr kumimoji="1" lang="en-US" sz="3400" dirty="0">
                <a:solidFill>
                  <a:srgbClr val="FFFF66"/>
                </a:solidFill>
                <a:effectLst>
                  <a:outerShdw blurRad="38100" dist="38100" dir="2700000" algn="tl">
                    <a:srgbClr val="000000"/>
                  </a:outerShdw>
                </a:effectLst>
                <a:cs typeface="+mn-cs"/>
              </a:rPr>
              <a:t>Cindy C. Chojnacky, MA</a:t>
            </a:r>
          </a:p>
          <a:p>
            <a:pPr algn="ctr">
              <a:defRPr/>
            </a:pPr>
            <a:r>
              <a:rPr kumimoji="1" lang="en-US" sz="2800" dirty="0">
                <a:solidFill>
                  <a:srgbClr val="FFFFFF"/>
                </a:solidFill>
                <a:effectLst>
                  <a:outerShdw blurRad="38100" dist="38100" dir="2700000" algn="tl">
                    <a:srgbClr val="000000"/>
                  </a:outerShdw>
                </a:effectLst>
                <a:cs typeface="+mn-cs"/>
              </a:rPr>
              <a:t>Hailey, Idaho   USA</a:t>
            </a:r>
          </a:p>
          <a:p>
            <a:pPr>
              <a:defRPr/>
            </a:pPr>
            <a:endParaRPr kumimoji="1" lang="en-US" sz="1200" b="1" dirty="0">
              <a:solidFill>
                <a:srgbClr val="FFFFFF"/>
              </a:solidFill>
              <a:effectLst>
                <a:outerShdw blurRad="38100" dist="38100" dir="2700000" algn="tl">
                  <a:srgbClr val="000000"/>
                </a:outerShdw>
              </a:effectLst>
              <a:latin typeface="Swis721 BT" pitchFamily="34" charset="0"/>
              <a:cs typeface="+mn-cs"/>
            </a:endParaRPr>
          </a:p>
          <a:p>
            <a:pPr>
              <a:defRPr/>
            </a:pPr>
            <a:endParaRPr kumimoji="1" lang="en-US" altLang="ja-JP" sz="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altLang="ja-JP"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altLang="ja-JP"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altLang="ja-JP"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sz="2800" dirty="0">
              <a:solidFill>
                <a:srgbClr val="FFFFFF"/>
              </a:solidFill>
              <a:effectLst>
                <a:outerShdw blurRad="38100" dist="38100" dir="2700000" algn="tl">
                  <a:srgbClr val="000000"/>
                </a:outerShdw>
              </a:effectLst>
              <a:latin typeface="Swis721 BT" pitchFamily="34" charset="0"/>
              <a:ea typeface="ＭＳ Ｐゴシック" pitchFamily="34" charset="-128"/>
              <a:cs typeface="+mn-cs"/>
            </a:endParaRPr>
          </a:p>
          <a:p>
            <a:pPr>
              <a:defRPr/>
            </a:pPr>
            <a:endParaRPr kumimoji="1" lang="en-US" sz="1800" dirty="0">
              <a:solidFill>
                <a:srgbClr val="FFFFFF"/>
              </a:solidFill>
              <a:effectLst>
                <a:outerShdw blurRad="38100" dist="38100" dir="2700000" algn="tl">
                  <a:srgbClr val="000000"/>
                </a:outerShdw>
              </a:effectLst>
              <a:latin typeface="Swis721 BT" pitchFamily="34" charset="0"/>
              <a:cs typeface="+mn-cs"/>
            </a:endParaRPr>
          </a:p>
        </p:txBody>
      </p:sp>
      <p:pic>
        <p:nvPicPr>
          <p:cNvPr id="4099" name="Picture 3" descr="A picture containing shirt&#10;&#10;Description automatically generated">
            <a:extLst>
              <a:ext uri="{FF2B5EF4-FFF2-40B4-BE49-F238E27FC236}">
                <a16:creationId xmlns:a16="http://schemas.microsoft.com/office/drawing/2014/main" id="{F4C96E77-9813-44DD-BC93-15C2E42B1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166518"/>
            <a:ext cx="2209800" cy="190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93" name="Rectangle 25">
            <a:extLst>
              <a:ext uri="{FF2B5EF4-FFF2-40B4-BE49-F238E27FC236}">
                <a16:creationId xmlns:a16="http://schemas.microsoft.com/office/drawing/2014/main" id="{76ED718B-EA53-46EB-9218-BB8A38457EDA}"/>
              </a:ext>
            </a:extLst>
          </p:cNvPr>
          <p:cNvSpPr>
            <a:spLocks noGrp="1" noChangeArrowheads="1"/>
          </p:cNvSpPr>
          <p:nvPr>
            <p:ph type="title" sz="quarter" idx="4294967295"/>
          </p:nvPr>
        </p:nvSpPr>
        <p:spPr>
          <a:xfrm>
            <a:off x="154486" y="577"/>
            <a:ext cx="5029201" cy="2895600"/>
          </a:xfrm>
        </p:spPr>
        <p:txBody>
          <a:bodyPr lIns="91432" tIns="45717" rIns="91432" bIns="45717" anchor="b"/>
          <a:lstStyle/>
          <a:p>
            <a:pPr algn="l" eaLnBrk="1" hangingPunct="1">
              <a:defRPr/>
            </a:pPr>
            <a:r>
              <a:rPr lang="en-US" sz="4600" b="1" dirty="0"/>
              <a:t>WILDERNESS:   </a:t>
            </a:r>
            <a:r>
              <a:rPr lang="en-US" sz="4200" b="1" dirty="0"/>
              <a:t>Why we go,   What we see, Where it’s headed</a:t>
            </a:r>
          </a:p>
        </p:txBody>
      </p:sp>
      <p:sp>
        <p:nvSpPr>
          <p:cNvPr id="12" name="TextBox 11">
            <a:extLst>
              <a:ext uri="{FF2B5EF4-FFF2-40B4-BE49-F238E27FC236}">
                <a16:creationId xmlns:a16="http://schemas.microsoft.com/office/drawing/2014/main" id="{950FAC44-6364-435E-91D3-A1DD8D4F43B5}"/>
              </a:ext>
            </a:extLst>
          </p:cNvPr>
          <p:cNvSpPr txBox="1"/>
          <p:nvPr/>
        </p:nvSpPr>
        <p:spPr>
          <a:xfrm>
            <a:off x="6705600" y="5747643"/>
            <a:ext cx="2329094" cy="1384995"/>
          </a:xfrm>
          <a:prstGeom prst="rect">
            <a:avLst/>
          </a:prstGeom>
          <a:no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rPr>
              <a:t>Eagle Cap Wilderness, Oregon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80715" y="0"/>
            <a:ext cx="8763000" cy="914401"/>
          </a:xfrm>
        </p:spPr>
        <p:txBody>
          <a:bodyPr lIns="91432" tIns="45717" rIns="91432" bIns="45717" anchor="b"/>
          <a:lstStyle/>
          <a:p>
            <a:pPr eaLnBrk="1" hangingPunct="1">
              <a:defRPr/>
            </a:pPr>
            <a:r>
              <a:rPr lang="en-US" dirty="0"/>
              <a:t>Wilderness a Spiritual Experience?</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80715" y="1051719"/>
            <a:ext cx="4590658" cy="5599711"/>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Judeo-Christian: God speaks in wilderness</a:t>
            </a:r>
          </a:p>
          <a:p>
            <a:pPr>
              <a:defRPr/>
            </a:pPr>
            <a:r>
              <a:rPr lang="en-US" sz="3600" dirty="0">
                <a:effectLst>
                  <a:outerShdw blurRad="38100" dist="38100" dir="2700000" algn="tl">
                    <a:srgbClr val="000000">
                      <a:alpha val="43137"/>
                    </a:srgbClr>
                  </a:outerShdw>
                </a:effectLst>
              </a:rPr>
              <a:t>Monasteries in wild places </a:t>
            </a:r>
          </a:p>
          <a:p>
            <a:pPr>
              <a:defRPr/>
            </a:pPr>
            <a:r>
              <a:rPr lang="en-US" sz="3600" dirty="0">
                <a:effectLst>
                  <a:outerShdw blurRad="38100" dist="38100" dir="2700000" algn="tl">
                    <a:srgbClr val="000000">
                      <a:alpha val="43137"/>
                    </a:srgbClr>
                  </a:outerShdw>
                </a:effectLst>
              </a:rPr>
              <a:t>All spiritual traditions recognize the Divine in Nature </a:t>
            </a:r>
          </a:p>
          <a:p>
            <a:pPr>
              <a:defRPr/>
            </a:pPr>
            <a:r>
              <a:rPr lang="en-US" sz="3600" dirty="0">
                <a:effectLst>
                  <a:outerShdw blurRad="38100" dist="38100" dir="2700000" algn="tl">
                    <a:srgbClr val="000000">
                      <a:alpha val="43137"/>
                    </a:srgbClr>
                  </a:outerShdw>
                </a:effectLst>
              </a:rPr>
              <a:t>Indigenous peoples: “Walkabout” </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9" name="Picture 8" descr="A large brick building with a mountain in the background&#10;&#10;Description automatically generated">
            <a:extLst>
              <a:ext uri="{FF2B5EF4-FFF2-40B4-BE49-F238E27FC236}">
                <a16:creationId xmlns:a16="http://schemas.microsoft.com/office/drawing/2014/main" id="{5AFB5BA7-CC6B-405B-A11D-221E36501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69091"/>
            <a:ext cx="4267201"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tower with a mountain in the snow&#10;&#10;Description automatically generated">
            <a:extLst>
              <a:ext uri="{FF2B5EF4-FFF2-40B4-BE49-F238E27FC236}">
                <a16:creationId xmlns:a16="http://schemas.microsoft.com/office/drawing/2014/main" id="{9009339C-3EC8-4A2D-ADF4-1529CC492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051719"/>
            <a:ext cx="4267201" cy="2839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239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677952-6A31-4A14-A52D-3B5B077E715F}"/>
              </a:ext>
            </a:extLst>
          </p:cNvPr>
          <p:cNvSpPr>
            <a:spLocks noGrp="1" noChangeArrowheads="1"/>
          </p:cNvSpPr>
          <p:nvPr>
            <p:ph type="title" idx="4294967295"/>
          </p:nvPr>
        </p:nvSpPr>
        <p:spPr>
          <a:xfrm>
            <a:off x="233363" y="365919"/>
            <a:ext cx="8915400" cy="944563"/>
          </a:xfrm>
        </p:spPr>
        <p:txBody>
          <a:bodyPr lIns="91432" tIns="45717" rIns="91432" bIns="45717" anchor="b"/>
          <a:lstStyle/>
          <a:p>
            <a:pPr eaLnBrk="1" hangingPunct="1">
              <a:defRPr/>
            </a:pPr>
            <a:r>
              <a:rPr lang="en-US" dirty="0">
                <a:effectLst>
                  <a:outerShdw blurRad="38100" dist="38100" dir="2700000" algn="tl">
                    <a:srgbClr val="000000">
                      <a:alpha val="43137"/>
                    </a:srgbClr>
                  </a:outerShdw>
                </a:effectLst>
              </a:rPr>
              <a:t>Shocking Finding</a:t>
            </a:r>
            <a:br>
              <a:rPr lang="en-US" dirty="0">
                <a:effectLst>
                  <a:outerShdw blurRad="38100" dist="38100" dir="2700000" algn="tl">
                    <a:srgbClr val="000000">
                      <a:alpha val="43137"/>
                    </a:srgbClr>
                  </a:outerShdw>
                </a:effectLst>
              </a:rPr>
            </a:br>
            <a:r>
              <a:rPr lang="en-US" sz="3000" dirty="0">
                <a:solidFill>
                  <a:srgbClr val="FFFF99"/>
                </a:solidFill>
                <a:effectLst>
                  <a:outerShdw blurRad="38100" dist="38100" dir="2700000" algn="tl">
                    <a:srgbClr val="000000">
                      <a:alpha val="43137"/>
                    </a:srgbClr>
                  </a:outerShdw>
                </a:effectLst>
              </a:rPr>
              <a:t>From 320 days &amp; 3,500 miles hiking wilderness</a:t>
            </a:r>
          </a:p>
        </p:txBody>
      </p:sp>
      <p:sp>
        <p:nvSpPr>
          <p:cNvPr id="500739" name="Rectangle 3">
            <a:extLst>
              <a:ext uri="{FF2B5EF4-FFF2-40B4-BE49-F238E27FC236}">
                <a16:creationId xmlns:a16="http://schemas.microsoft.com/office/drawing/2014/main" id="{48DD93EA-E27E-42E3-892E-2F885E6291E4}"/>
              </a:ext>
            </a:extLst>
          </p:cNvPr>
          <p:cNvSpPr>
            <a:spLocks noGrp="1" noChangeArrowheads="1"/>
          </p:cNvSpPr>
          <p:nvPr>
            <p:ph type="body" sz="half" idx="4294967295"/>
          </p:nvPr>
        </p:nvSpPr>
        <p:spPr>
          <a:xfrm>
            <a:off x="152400" y="1733033"/>
            <a:ext cx="8610600" cy="770971"/>
          </a:xfrm>
        </p:spPr>
        <p:txBody>
          <a:bodyPr lIns="91432" tIns="45717" rIns="91432" bIns="45717"/>
          <a:lstStyle/>
          <a:p>
            <a:pPr>
              <a:defRPr/>
            </a:pPr>
            <a:r>
              <a:rPr lang="en-US" sz="3600" i="1" u="sng" dirty="0">
                <a:solidFill>
                  <a:srgbClr val="FFFFFF"/>
                </a:solidFill>
                <a:effectLst>
                  <a:outerShdw blurRad="38100" dist="38100" dir="2700000" algn="tl">
                    <a:srgbClr val="000000">
                      <a:alpha val="43137"/>
                    </a:srgbClr>
                  </a:outerShdw>
                </a:effectLst>
              </a:rPr>
              <a:t>Much wilderness rarely used or known</a:t>
            </a:r>
            <a:br>
              <a:rPr lang="en-US" sz="2900" dirty="0">
                <a:effectLst>
                  <a:outerShdw blurRad="38100" dist="38100" dir="2700000" algn="tl">
                    <a:srgbClr val="000000">
                      <a:alpha val="43137"/>
                    </a:srgbClr>
                  </a:outerShdw>
                </a:effectLst>
              </a:rPr>
            </a:br>
            <a:br>
              <a:rPr lang="en-US" sz="2900" dirty="0"/>
            </a:br>
            <a:endParaRPr lang="en-US" sz="2900" dirty="0"/>
          </a:p>
          <a:p>
            <a:pPr eaLnBrk="1" hangingPunct="1">
              <a:lnSpc>
                <a:spcPct val="105000"/>
              </a:lnSpc>
              <a:spcAft>
                <a:spcPct val="20000"/>
              </a:spcAft>
              <a:defRPr/>
            </a:pPr>
            <a:endParaRPr lang="en-US" sz="2700" dirty="0"/>
          </a:p>
        </p:txBody>
      </p:sp>
      <p:sp>
        <p:nvSpPr>
          <p:cNvPr id="6" name="Rectangle 3">
            <a:extLst>
              <a:ext uri="{FF2B5EF4-FFF2-40B4-BE49-F238E27FC236}">
                <a16:creationId xmlns:a16="http://schemas.microsoft.com/office/drawing/2014/main" id="{D1E824CE-3D05-4ED6-82C2-749DE13B3B49}"/>
              </a:ext>
            </a:extLst>
          </p:cNvPr>
          <p:cNvSpPr txBox="1">
            <a:spLocks noChangeArrowheads="1"/>
          </p:cNvSpPr>
          <p:nvPr/>
        </p:nvSpPr>
        <p:spPr bwMode="auto">
          <a:xfrm>
            <a:off x="152400" y="2423319"/>
            <a:ext cx="5257800" cy="37338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400" dirty="0">
                <a:effectLst>
                  <a:outerShdw blurRad="38100" dist="38100" dir="2700000" algn="tl">
                    <a:srgbClr val="000000">
                      <a:alpha val="43137"/>
                    </a:srgbClr>
                  </a:outerShdw>
                </a:effectLst>
              </a:rPr>
              <a:t>But well-known areas heavily over-used </a:t>
            </a:r>
          </a:p>
          <a:p>
            <a:pPr>
              <a:defRPr/>
            </a:pPr>
            <a:r>
              <a:rPr lang="en-US" sz="3400" i="1" dirty="0">
                <a:effectLst>
                  <a:outerShdw blurRad="38100" dist="38100" dir="2700000" algn="tl">
                    <a:srgbClr val="000000">
                      <a:alpha val="43137"/>
                    </a:srgbClr>
                  </a:outerShdw>
                </a:effectLst>
              </a:rPr>
              <a:t>“Solitude-Trails-Inverse”: </a:t>
            </a:r>
            <a:r>
              <a:rPr lang="en-US" sz="3400" dirty="0">
                <a:effectLst>
                  <a:outerShdw blurRad="38100" dist="38100" dir="2700000" algn="tl">
                    <a:srgbClr val="000000">
                      <a:alpha val="43137"/>
                    </a:srgbClr>
                  </a:outerShdw>
                </a:effectLst>
              </a:rPr>
              <a:t>where trails &amp; information good, solitude is low; where trails &amp; information poor, solitude is high</a:t>
            </a:r>
            <a:endParaRPr lang="en-US" sz="3400" kern="0" dirty="0">
              <a:solidFill>
                <a:srgbClr val="FFFFFF"/>
              </a:solidFill>
            </a:endParaRPr>
          </a:p>
          <a:p>
            <a:pPr marL="0" indent="0" eaLnBrk="1" hangingPunct="1">
              <a:lnSpc>
                <a:spcPct val="105000"/>
              </a:lnSpc>
              <a:spcAft>
                <a:spcPct val="20000"/>
              </a:spcAft>
              <a:buFont typeface="Wingdings" panose="05000000000000000000" pitchFamily="2" charset="2"/>
              <a:buNone/>
              <a:defRPr/>
            </a:pPr>
            <a:endParaRPr lang="en-US" kern="0" dirty="0">
              <a:solidFill>
                <a:srgbClr val="FFFFFF"/>
              </a:solidFill>
            </a:endParaRPr>
          </a:p>
          <a:p>
            <a:pPr eaLnBrk="1" hangingPunct="1">
              <a:lnSpc>
                <a:spcPct val="105000"/>
              </a:lnSpc>
              <a:spcAft>
                <a:spcPct val="20000"/>
              </a:spcAft>
              <a:defRPr/>
            </a:pPr>
            <a:endParaRPr lang="en-US" sz="2900" kern="0" dirty="0">
              <a:solidFill>
                <a:srgbClr val="FFFF00"/>
              </a:solidFill>
            </a:endParaRPr>
          </a:p>
          <a:p>
            <a:pPr eaLnBrk="1" hangingPunct="1">
              <a:lnSpc>
                <a:spcPct val="105000"/>
              </a:lnSpc>
              <a:spcAft>
                <a:spcPct val="20000"/>
              </a:spcAft>
              <a:defRPr/>
            </a:pPr>
            <a:endParaRPr lang="en-US" sz="2700" kern="0" dirty="0"/>
          </a:p>
        </p:txBody>
      </p:sp>
      <p:pic>
        <p:nvPicPr>
          <p:cNvPr id="30725" name="Picture 4" descr="A screenshot of a cell phone&#10;&#10;Description automatically generated">
            <a:extLst>
              <a:ext uri="{FF2B5EF4-FFF2-40B4-BE49-F238E27FC236}">
                <a16:creationId xmlns:a16="http://schemas.microsoft.com/office/drawing/2014/main" id="{0AD478FF-9EB2-4DDA-B1FE-2685A0D0B0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00"/>
          <a:stretch/>
        </p:blipFill>
        <p:spPr bwMode="auto">
          <a:xfrm>
            <a:off x="5257800" y="2572544"/>
            <a:ext cx="37338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8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mountain&#10;&#10;Description automatically generated">
            <a:extLst>
              <a:ext uri="{FF2B5EF4-FFF2-40B4-BE49-F238E27FC236}">
                <a16:creationId xmlns:a16="http://schemas.microsoft.com/office/drawing/2014/main" id="{0A62432C-B6CB-4273-98EC-325D236C9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259" y="3976271"/>
            <a:ext cx="4193703" cy="2997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person walking down a dirt trail&#10;&#10;Description automatically generated">
            <a:extLst>
              <a:ext uri="{FF2B5EF4-FFF2-40B4-BE49-F238E27FC236}">
                <a16:creationId xmlns:a16="http://schemas.microsoft.com/office/drawing/2014/main" id="{791B819B-6EBA-4181-BD1D-89AB9103D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82" y="3929383"/>
            <a:ext cx="4230730" cy="3020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56893"/>
            <a:ext cx="8763000" cy="914401"/>
          </a:xfrm>
        </p:spPr>
        <p:txBody>
          <a:bodyPr lIns="91432" tIns="45717" rIns="91432" bIns="45717" anchor="b"/>
          <a:lstStyle/>
          <a:p>
            <a:pPr eaLnBrk="1" hangingPunct="1">
              <a:defRPr/>
            </a:pPr>
            <a:r>
              <a:rPr lang="en-US" dirty="0"/>
              <a:t>What happened?</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209942" y="928548"/>
            <a:ext cx="4590658" cy="2956498"/>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Wilderness inherited legacy trails in 1964</a:t>
            </a:r>
          </a:p>
          <a:p>
            <a:pPr>
              <a:defRPr/>
            </a:pPr>
            <a:r>
              <a:rPr lang="en-US" sz="3600" dirty="0">
                <a:effectLst>
                  <a:outerShdw blurRad="38100" dist="38100" dir="2700000" algn="tl">
                    <a:srgbClr val="000000">
                      <a:alpha val="43137"/>
                    </a:srgbClr>
                  </a:outerShdw>
                </a:effectLst>
              </a:rPr>
              <a:t>Since 2000, climate change events altering trails</a:t>
            </a: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5" name="Picture 4" descr="A dirt path in a forest&#10;&#10;Description automatically generated">
            <a:extLst>
              <a:ext uri="{FF2B5EF4-FFF2-40B4-BE49-F238E27FC236}">
                <a16:creationId xmlns:a16="http://schemas.microsoft.com/office/drawing/2014/main" id="{B8619C09-25B8-4B49-B60B-D05048CB2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355" y="840062"/>
            <a:ext cx="4193703" cy="2996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B0CA11F5-E589-4918-A04A-EF88B6C1F4EE}"/>
              </a:ext>
            </a:extLst>
          </p:cNvPr>
          <p:cNvSpPr txBox="1"/>
          <p:nvPr/>
        </p:nvSpPr>
        <p:spPr>
          <a:xfrm>
            <a:off x="4438243" y="3481331"/>
            <a:ext cx="4886174" cy="430887"/>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Legacy trail 1992 before 2011 fire</a:t>
            </a:r>
          </a:p>
        </p:txBody>
      </p:sp>
      <p:sp>
        <p:nvSpPr>
          <p:cNvPr id="14" name="TextBox 13">
            <a:extLst>
              <a:ext uri="{FF2B5EF4-FFF2-40B4-BE49-F238E27FC236}">
                <a16:creationId xmlns:a16="http://schemas.microsoft.com/office/drawing/2014/main" id="{D4C63095-2AE1-434B-91C5-62C337394980}"/>
              </a:ext>
            </a:extLst>
          </p:cNvPr>
          <p:cNvSpPr txBox="1"/>
          <p:nvPr/>
        </p:nvSpPr>
        <p:spPr>
          <a:xfrm>
            <a:off x="4433024" y="6631264"/>
            <a:ext cx="4886174" cy="430887"/>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Above trail in 2015 after megafire</a:t>
            </a:r>
          </a:p>
        </p:txBody>
      </p:sp>
      <p:sp>
        <p:nvSpPr>
          <p:cNvPr id="15" name="TextBox 14">
            <a:extLst>
              <a:ext uri="{FF2B5EF4-FFF2-40B4-BE49-F238E27FC236}">
                <a16:creationId xmlns:a16="http://schemas.microsoft.com/office/drawing/2014/main" id="{888E9651-7A3E-4359-8016-6666643B9DC1}"/>
              </a:ext>
            </a:extLst>
          </p:cNvPr>
          <p:cNvSpPr txBox="1"/>
          <p:nvPr/>
        </p:nvSpPr>
        <p:spPr>
          <a:xfrm>
            <a:off x="45236" y="6225020"/>
            <a:ext cx="4619885" cy="769441"/>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2019: flooding, erosion, &amp; invasive species altered 1980s </a:t>
            </a:r>
            <a:r>
              <a:rPr lang="en-US" sz="2200" dirty="0" err="1">
                <a:solidFill>
                  <a:srgbClr val="FFFF99"/>
                </a:solidFill>
                <a:effectLst>
                  <a:outerShdw blurRad="38100" dist="38100" dir="2700000" algn="tl">
                    <a:srgbClr val="000000">
                      <a:alpha val="43137"/>
                    </a:srgbClr>
                  </a:outerShdw>
                </a:effectLst>
                <a:highlight>
                  <a:srgbClr val="777777"/>
                </a:highlight>
              </a:rPr>
              <a:t>experince</a:t>
            </a:r>
            <a:r>
              <a:rPr lang="en-US" sz="2200" dirty="0">
                <a:solidFill>
                  <a:srgbClr val="FFFF99"/>
                </a:solidFill>
                <a:effectLst>
                  <a:outerShdw blurRad="38100" dist="38100" dir="2700000" algn="tl">
                    <a:srgbClr val="000000">
                      <a:alpha val="43137"/>
                    </a:srgbClr>
                  </a:outerShdw>
                </a:effectLst>
                <a:highlight>
                  <a:srgbClr val="777777"/>
                </a:highlight>
              </a:rPr>
              <a:t> </a:t>
            </a:r>
          </a:p>
        </p:txBody>
      </p:sp>
    </p:spTree>
    <p:extLst>
      <p:ext uri="{BB962C8B-B14F-4D97-AF65-F5344CB8AC3E}">
        <p14:creationId xmlns:p14="http://schemas.microsoft.com/office/powerpoint/2010/main" val="23707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creenshot, different, television&#10;&#10;Description automatically generated">
            <a:extLst>
              <a:ext uri="{FF2B5EF4-FFF2-40B4-BE49-F238E27FC236}">
                <a16:creationId xmlns:a16="http://schemas.microsoft.com/office/drawing/2014/main" id="{9CF33FA5-A2A9-4397-9DBE-C027E4A9B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12" y="4058103"/>
            <a:ext cx="4073966" cy="2868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A close up of a sign&#10;&#10;Description automatically generated">
            <a:extLst>
              <a:ext uri="{FF2B5EF4-FFF2-40B4-BE49-F238E27FC236}">
                <a16:creationId xmlns:a16="http://schemas.microsoft.com/office/drawing/2014/main" id="{4789B36B-37A5-4421-9A0D-0764FDC55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945" y="4058103"/>
            <a:ext cx="4125860" cy="2868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erson and text&#10;&#10;Description automatically generated">
            <a:extLst>
              <a:ext uri="{FF2B5EF4-FFF2-40B4-BE49-F238E27FC236}">
                <a16:creationId xmlns:a16="http://schemas.microsoft.com/office/drawing/2014/main" id="{72FE84E8-4E81-4D5E-B10F-6164D8396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078" y="848051"/>
            <a:ext cx="4125861" cy="29476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descr="A screenshot of a social media post&#10;&#10;Description automatically generated">
            <a:extLst>
              <a:ext uri="{FF2B5EF4-FFF2-40B4-BE49-F238E27FC236}">
                <a16:creationId xmlns:a16="http://schemas.microsoft.com/office/drawing/2014/main" id="{7F87F410-B55A-4C53-97EA-41B116204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331" y="866170"/>
            <a:ext cx="4165573" cy="29747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Distracted “Wilderness” Agencies</a:t>
            </a:r>
          </a:p>
        </p:txBody>
      </p:sp>
      <p:sp>
        <p:nvSpPr>
          <p:cNvPr id="4" name="TextBox 3">
            <a:extLst>
              <a:ext uri="{FF2B5EF4-FFF2-40B4-BE49-F238E27FC236}">
                <a16:creationId xmlns:a16="http://schemas.microsoft.com/office/drawing/2014/main" id="{201E5CDC-131F-4846-AB10-92AF1C8A07AE}"/>
              </a:ext>
            </a:extLst>
          </p:cNvPr>
          <p:cNvSpPr txBox="1"/>
          <p:nvPr/>
        </p:nvSpPr>
        <p:spPr>
          <a:xfrm>
            <a:off x="4839677" y="6495288"/>
            <a:ext cx="4304323"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highlight>
                  <a:srgbClr val="808080"/>
                </a:highlight>
              </a:rPr>
              <a:t>Bureau of Land Management</a:t>
            </a:r>
          </a:p>
        </p:txBody>
      </p:sp>
      <p:sp>
        <p:nvSpPr>
          <p:cNvPr id="8" name="TextBox 7">
            <a:extLst>
              <a:ext uri="{FF2B5EF4-FFF2-40B4-BE49-F238E27FC236}">
                <a16:creationId xmlns:a16="http://schemas.microsoft.com/office/drawing/2014/main" id="{E0ED2135-13CF-4DE5-BF33-6FA630D9093A}"/>
              </a:ext>
            </a:extLst>
          </p:cNvPr>
          <p:cNvSpPr txBox="1"/>
          <p:nvPr/>
        </p:nvSpPr>
        <p:spPr>
          <a:xfrm>
            <a:off x="0" y="3465993"/>
            <a:ext cx="4849052"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highlight>
                  <a:srgbClr val="808080"/>
                </a:highlight>
              </a:rPr>
              <a:t>U.S. Forest Service</a:t>
            </a:r>
          </a:p>
        </p:txBody>
      </p:sp>
      <p:sp>
        <p:nvSpPr>
          <p:cNvPr id="9" name="TextBox 8">
            <a:extLst>
              <a:ext uri="{FF2B5EF4-FFF2-40B4-BE49-F238E27FC236}">
                <a16:creationId xmlns:a16="http://schemas.microsoft.com/office/drawing/2014/main" id="{5D543512-4092-433D-9AB7-978293BA989F}"/>
              </a:ext>
            </a:extLst>
          </p:cNvPr>
          <p:cNvSpPr txBox="1"/>
          <p:nvPr/>
        </p:nvSpPr>
        <p:spPr>
          <a:xfrm>
            <a:off x="164404" y="6532391"/>
            <a:ext cx="4849052"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highlight>
                  <a:srgbClr val="777777"/>
                </a:highlight>
              </a:rPr>
              <a:t>U.S. Fish &amp; Wildlife Service</a:t>
            </a:r>
          </a:p>
        </p:txBody>
      </p:sp>
      <p:sp>
        <p:nvSpPr>
          <p:cNvPr id="11" name="TextBox 10">
            <a:extLst>
              <a:ext uri="{FF2B5EF4-FFF2-40B4-BE49-F238E27FC236}">
                <a16:creationId xmlns:a16="http://schemas.microsoft.com/office/drawing/2014/main" id="{CAD3630E-49D6-4E94-95EC-F5A5EC42C939}"/>
              </a:ext>
            </a:extLst>
          </p:cNvPr>
          <p:cNvSpPr txBox="1"/>
          <p:nvPr/>
        </p:nvSpPr>
        <p:spPr>
          <a:xfrm>
            <a:off x="4343400" y="3372556"/>
            <a:ext cx="4886174" cy="846386"/>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highlight>
                  <a:srgbClr val="777777"/>
                </a:highlight>
              </a:rPr>
              <a:t>National Park Service</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133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accent1"/>
        </a:solidFill>
        <a:effectLst/>
      </p:bgPr>
    </p:bg>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80715" y="0"/>
            <a:ext cx="8763000" cy="914401"/>
          </a:xfrm>
        </p:spPr>
        <p:txBody>
          <a:bodyPr lIns="91432" tIns="45717" rIns="91432" bIns="45717" anchor="b"/>
          <a:lstStyle/>
          <a:p>
            <a:pPr eaLnBrk="1" hangingPunct="1">
              <a:defRPr/>
            </a:pPr>
            <a:r>
              <a:rPr lang="en-US" dirty="0"/>
              <a:t>Fire and Fuels Distraction</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80715" y="1127919"/>
            <a:ext cx="4590658" cy="5599711"/>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Annual acreage of wildfires has more than doubled in 21</a:t>
            </a:r>
            <a:r>
              <a:rPr lang="en-US" sz="3600" baseline="30000" dirty="0">
                <a:effectLst>
                  <a:outerShdw blurRad="38100" dist="38100" dir="2700000" algn="tl">
                    <a:srgbClr val="000000">
                      <a:alpha val="43137"/>
                    </a:srgbClr>
                  </a:outerShdw>
                </a:effectLst>
              </a:rPr>
              <a:t>st</a:t>
            </a:r>
            <a:r>
              <a:rPr lang="en-US" sz="3600" dirty="0">
                <a:effectLst>
                  <a:outerShdw blurRad="38100" dist="38100" dir="2700000" algn="tl">
                    <a:srgbClr val="000000">
                      <a:alpha val="43137"/>
                    </a:srgbClr>
                  </a:outerShdw>
                </a:effectLst>
              </a:rPr>
              <a:t> century since late 1990s</a:t>
            </a:r>
          </a:p>
          <a:p>
            <a:pPr>
              <a:defRPr/>
            </a:pPr>
            <a:r>
              <a:rPr lang="en-US" sz="3600" dirty="0">
                <a:effectLst>
                  <a:outerShdw blurRad="38100" dist="38100" dir="2700000" algn="tl">
                    <a:srgbClr val="000000">
                      <a:alpha val="43137"/>
                    </a:srgbClr>
                  </a:outerShdw>
                </a:effectLst>
              </a:rPr>
              <a:t>Current efforts to mitigate wildfire increase are costly fire-fuel treatments</a:t>
            </a:r>
            <a:r>
              <a:rPr lang="en-US" sz="1800" dirty="0">
                <a:solidFill>
                  <a:srgbClr val="FF0000"/>
                </a:solidFill>
                <a:effectLst/>
                <a:latin typeface="Arial" panose="020B0604020202020204" pitchFamily="34" charset="0"/>
                <a:ea typeface="Calibri" panose="020F0502020204030204" pitchFamily="34" charset="0"/>
              </a:rPr>
              <a:t> </a:t>
            </a:r>
            <a:r>
              <a:rPr lang="en-US" sz="3600" dirty="0">
                <a:effectLst>
                  <a:outerShdw blurRad="38100" dist="38100" dir="2700000" algn="tl">
                    <a:srgbClr val="000000">
                      <a:alpha val="43137"/>
                    </a:srgbClr>
                  </a:outerShdw>
                </a:effectLst>
              </a:rPr>
              <a:t> </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7BFE14E0-3AC2-2CD0-6109-AC6502EB7C3E}"/>
              </a:ext>
            </a:extLst>
          </p:cNvPr>
          <p:cNvPicPr>
            <a:picLocks noChangeAspect="1"/>
          </p:cNvPicPr>
          <p:nvPr/>
        </p:nvPicPr>
        <p:blipFill>
          <a:blip r:embed="rId3"/>
          <a:stretch>
            <a:fillRect/>
          </a:stretch>
        </p:blipFill>
        <p:spPr>
          <a:xfrm>
            <a:off x="5187177" y="4134391"/>
            <a:ext cx="3789119" cy="2962722"/>
          </a:xfrm>
          <a:prstGeom prst="rect">
            <a:avLst/>
          </a:prstGeom>
          <a:ln w="38100">
            <a:solidFill>
              <a:srgbClr val="000000"/>
            </a:solidFill>
          </a:ln>
        </p:spPr>
      </p:pic>
      <p:pic>
        <p:nvPicPr>
          <p:cNvPr id="8" name="Picture 7">
            <a:extLst>
              <a:ext uri="{FF2B5EF4-FFF2-40B4-BE49-F238E27FC236}">
                <a16:creationId xmlns:a16="http://schemas.microsoft.com/office/drawing/2014/main" id="{03344CC6-B375-3BE2-8B91-061000D24A05}"/>
              </a:ext>
            </a:extLst>
          </p:cNvPr>
          <p:cNvPicPr>
            <a:picLocks noChangeAspect="1"/>
          </p:cNvPicPr>
          <p:nvPr/>
        </p:nvPicPr>
        <p:blipFill>
          <a:blip r:embed="rId4"/>
          <a:stretch>
            <a:fillRect/>
          </a:stretch>
        </p:blipFill>
        <p:spPr>
          <a:xfrm>
            <a:off x="5187177" y="891138"/>
            <a:ext cx="3789118" cy="3149002"/>
          </a:xfrm>
          <a:prstGeom prst="rect">
            <a:avLst/>
          </a:prstGeom>
          <a:noFill/>
          <a:ln w="38100">
            <a:solidFill>
              <a:srgbClr val="000000"/>
            </a:solidFill>
          </a:ln>
        </p:spPr>
      </p:pic>
    </p:spTree>
    <p:extLst>
      <p:ext uri="{BB962C8B-B14F-4D97-AF65-F5344CB8AC3E}">
        <p14:creationId xmlns:p14="http://schemas.microsoft.com/office/powerpoint/2010/main" val="22934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677952-6A31-4A14-A52D-3B5B077E715F}"/>
              </a:ext>
            </a:extLst>
          </p:cNvPr>
          <p:cNvSpPr>
            <a:spLocks noGrp="1" noChangeArrowheads="1"/>
          </p:cNvSpPr>
          <p:nvPr>
            <p:ph type="title" idx="4294967295"/>
          </p:nvPr>
        </p:nvSpPr>
        <p:spPr>
          <a:xfrm>
            <a:off x="76200" y="348125"/>
            <a:ext cx="8915400" cy="944563"/>
          </a:xfrm>
        </p:spPr>
        <p:txBody>
          <a:bodyPr lIns="91432" tIns="45717" rIns="91432" bIns="45717" anchor="b"/>
          <a:lstStyle/>
          <a:p>
            <a:pPr eaLnBrk="1" hangingPunct="1">
              <a:defRPr/>
            </a:pPr>
            <a:r>
              <a:rPr lang="en-US" dirty="0">
                <a:effectLst>
                  <a:outerShdw blurRad="38100" dist="38100" dir="2700000" algn="tl">
                    <a:srgbClr val="000000">
                      <a:alpha val="43137"/>
                    </a:srgbClr>
                  </a:outerShdw>
                </a:effectLst>
              </a:rPr>
              <a:t>Wilderness Purpose Confusion</a:t>
            </a:r>
            <a:br>
              <a:rPr lang="en-US" dirty="0">
                <a:effectLst>
                  <a:outerShdw blurRad="38100" dist="38100" dir="2700000" algn="tl">
                    <a:srgbClr val="000000">
                      <a:alpha val="43137"/>
                    </a:srgbClr>
                  </a:outerShdw>
                </a:effectLst>
              </a:rPr>
            </a:br>
            <a:endParaRPr lang="en-US" sz="3000" dirty="0">
              <a:solidFill>
                <a:srgbClr val="FFFF99"/>
              </a:solidFill>
              <a:effectLst>
                <a:outerShdw blurRad="38100" dist="38100" dir="2700000" algn="tl">
                  <a:srgbClr val="000000">
                    <a:alpha val="43137"/>
                  </a:srgbClr>
                </a:outerShdw>
              </a:effectLst>
            </a:endParaRPr>
          </a:p>
        </p:txBody>
      </p:sp>
      <p:sp>
        <p:nvSpPr>
          <p:cNvPr id="500739" name="Rectangle 3">
            <a:extLst>
              <a:ext uri="{FF2B5EF4-FFF2-40B4-BE49-F238E27FC236}">
                <a16:creationId xmlns:a16="http://schemas.microsoft.com/office/drawing/2014/main" id="{48DD93EA-E27E-42E3-892E-2F885E6291E4}"/>
              </a:ext>
            </a:extLst>
          </p:cNvPr>
          <p:cNvSpPr>
            <a:spLocks noGrp="1" noChangeArrowheads="1"/>
          </p:cNvSpPr>
          <p:nvPr>
            <p:ph type="body" sz="half" idx="4294967295"/>
          </p:nvPr>
        </p:nvSpPr>
        <p:spPr>
          <a:xfrm>
            <a:off x="171189" y="1051719"/>
            <a:ext cx="5982222" cy="2895600"/>
          </a:xfrm>
        </p:spPr>
        <p:txBody>
          <a:bodyPr lIns="91432" tIns="45717" rIns="91432" bIns="45717"/>
          <a:lstStyle/>
          <a:p>
            <a:pPr>
              <a:defRPr/>
            </a:pPr>
            <a:r>
              <a:rPr lang="en-US" sz="3400" dirty="0">
                <a:effectLst>
                  <a:outerShdw blurRad="38100" dist="38100" dir="2700000" algn="tl">
                    <a:srgbClr val="000000">
                      <a:alpha val="43137"/>
                    </a:srgbClr>
                  </a:outerShdw>
                </a:effectLst>
              </a:rPr>
              <a:t>Lawsuits &amp; policy push vague wilderness character definition</a:t>
            </a:r>
          </a:p>
          <a:p>
            <a:pPr>
              <a:defRPr/>
            </a:pPr>
            <a:r>
              <a:rPr lang="en-US" sz="3400" dirty="0">
                <a:effectLst>
                  <a:outerShdw blurRad="38100" dist="38100" dir="2700000" algn="tl">
                    <a:srgbClr val="000000">
                      <a:alpha val="43137"/>
                    </a:srgbClr>
                  </a:outerShdw>
                </a:effectLst>
              </a:rPr>
              <a:t>Energy going to </a:t>
            </a:r>
            <a:r>
              <a:rPr lang="en-US" sz="3400" dirty="0">
                <a:solidFill>
                  <a:srgbClr val="FFFF99"/>
                </a:solidFill>
                <a:effectLst>
                  <a:outerShdw blurRad="38100" dist="38100" dir="2700000" algn="tl">
                    <a:srgbClr val="000000">
                      <a:alpha val="43137"/>
                    </a:srgbClr>
                  </a:outerShdw>
                </a:effectLst>
              </a:rPr>
              <a:t>wilderness character monitoring reports </a:t>
            </a:r>
            <a:r>
              <a:rPr lang="en-US" sz="3400" dirty="0">
                <a:effectLst>
                  <a:outerShdw blurRad="38100" dist="38100" dir="2700000" algn="tl">
                    <a:srgbClr val="000000">
                      <a:alpha val="43137"/>
                    </a:srgbClr>
                  </a:outerShdw>
                </a:effectLst>
              </a:rPr>
              <a:t>for each  wilderness! </a:t>
            </a:r>
            <a:br>
              <a:rPr lang="en-US" dirty="0">
                <a:effectLst>
                  <a:outerShdw blurRad="38100" dist="38100" dir="2700000" algn="tl">
                    <a:srgbClr val="000000">
                      <a:alpha val="43137"/>
                    </a:srgbClr>
                  </a:outerShdw>
                </a:effectLst>
              </a:rPr>
            </a:br>
            <a:br>
              <a:rPr lang="en-US" sz="2900" dirty="0"/>
            </a:br>
            <a:endParaRPr lang="en-US" sz="2900" dirty="0"/>
          </a:p>
          <a:p>
            <a:pPr eaLnBrk="1" hangingPunct="1">
              <a:lnSpc>
                <a:spcPct val="105000"/>
              </a:lnSpc>
              <a:spcAft>
                <a:spcPct val="20000"/>
              </a:spcAft>
              <a:defRPr/>
            </a:pPr>
            <a:endParaRPr lang="en-US" sz="2700" dirty="0"/>
          </a:p>
        </p:txBody>
      </p:sp>
      <p:sp>
        <p:nvSpPr>
          <p:cNvPr id="6" name="Rectangle 3">
            <a:extLst>
              <a:ext uri="{FF2B5EF4-FFF2-40B4-BE49-F238E27FC236}">
                <a16:creationId xmlns:a16="http://schemas.microsoft.com/office/drawing/2014/main" id="{D1E824CE-3D05-4ED6-82C2-749DE13B3B49}"/>
              </a:ext>
            </a:extLst>
          </p:cNvPr>
          <p:cNvSpPr txBox="1">
            <a:spLocks noChangeArrowheads="1"/>
          </p:cNvSpPr>
          <p:nvPr/>
        </p:nvSpPr>
        <p:spPr bwMode="auto">
          <a:xfrm>
            <a:off x="114900" y="3871119"/>
            <a:ext cx="5247884" cy="3043203"/>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dirty="0">
                <a:effectLst>
                  <a:outerShdw blurRad="38100" dist="38100" dir="2700000" algn="tl">
                    <a:srgbClr val="000000">
                      <a:alpha val="43137"/>
                    </a:srgbClr>
                  </a:outerShdw>
                </a:effectLst>
              </a:rPr>
              <a:t>Unintended result: protect wilderness from visitors?</a:t>
            </a:r>
          </a:p>
          <a:p>
            <a:pPr>
              <a:defRPr/>
            </a:pPr>
            <a:r>
              <a:rPr lang="en-US" dirty="0">
                <a:effectLst>
                  <a:outerShdw blurRad="38100" dist="38100" dir="2700000" algn="tl">
                    <a:srgbClr val="000000">
                      <a:alpha val="43137"/>
                    </a:srgbClr>
                  </a:outerShdw>
                </a:effectLst>
              </a:rPr>
              <a:t>Many rules to protect, more important than trails and camping management to help visitor experience</a:t>
            </a:r>
          </a:p>
          <a:p>
            <a:pPr>
              <a:defRPr/>
            </a:pPr>
            <a:endParaRPr lang="en-US" kern="0" dirty="0">
              <a:solidFill>
                <a:srgbClr val="FFFFFF"/>
              </a:solidFill>
            </a:endParaRPr>
          </a:p>
          <a:p>
            <a:pPr eaLnBrk="1" hangingPunct="1">
              <a:lnSpc>
                <a:spcPct val="105000"/>
              </a:lnSpc>
              <a:spcAft>
                <a:spcPct val="20000"/>
              </a:spcAft>
              <a:defRPr/>
            </a:pPr>
            <a:endParaRPr lang="en-US" sz="2900" kern="0" dirty="0">
              <a:solidFill>
                <a:srgbClr val="FFFF00"/>
              </a:solidFill>
            </a:endParaRPr>
          </a:p>
          <a:p>
            <a:pPr marL="0" indent="0" eaLnBrk="1" hangingPunct="1">
              <a:lnSpc>
                <a:spcPct val="105000"/>
              </a:lnSpc>
              <a:spcAft>
                <a:spcPct val="20000"/>
              </a:spcAft>
              <a:buNone/>
              <a:defRPr/>
            </a:pPr>
            <a:endParaRPr lang="en-US" sz="2700" kern="0" dirty="0"/>
          </a:p>
        </p:txBody>
      </p:sp>
      <p:pic>
        <p:nvPicPr>
          <p:cNvPr id="3" name="Picture 2" descr="A picture containing building, outdoor, bench, sitting&#10;&#10;Description automatically generated">
            <a:extLst>
              <a:ext uri="{FF2B5EF4-FFF2-40B4-BE49-F238E27FC236}">
                <a16:creationId xmlns:a16="http://schemas.microsoft.com/office/drawing/2014/main" id="{E4C90C44-6648-4D1C-9280-D9DB6833B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611" y="4404519"/>
            <a:ext cx="3616812" cy="2582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close up of a tree&#10;&#10;Description automatically generated">
            <a:extLst>
              <a:ext uri="{FF2B5EF4-FFF2-40B4-BE49-F238E27FC236}">
                <a16:creationId xmlns:a16="http://schemas.microsoft.com/office/drawing/2014/main" id="{EEE414B3-67F5-46B9-A9B4-91823B281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710" y="820406"/>
            <a:ext cx="2912223" cy="350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538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677952-6A31-4A14-A52D-3B5B077E715F}"/>
              </a:ext>
            </a:extLst>
          </p:cNvPr>
          <p:cNvSpPr>
            <a:spLocks noGrp="1" noChangeArrowheads="1"/>
          </p:cNvSpPr>
          <p:nvPr>
            <p:ph type="title" idx="4294967295"/>
          </p:nvPr>
        </p:nvSpPr>
        <p:spPr>
          <a:xfrm>
            <a:off x="114300" y="0"/>
            <a:ext cx="8915400" cy="944563"/>
          </a:xfrm>
        </p:spPr>
        <p:txBody>
          <a:bodyPr lIns="91432" tIns="45717" rIns="91432" bIns="45717" anchor="b"/>
          <a:lstStyle/>
          <a:p>
            <a:pPr eaLnBrk="1" hangingPunct="1">
              <a:defRPr/>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br>
              <a:rPr lang="en-US" sz="41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Is New Approach Needed?</a:t>
            </a:r>
            <a:endParaRPr lang="en-US" dirty="0">
              <a:solidFill>
                <a:srgbClr val="FFFF99"/>
              </a:solidFill>
              <a:effectLst>
                <a:outerShdw blurRad="38100" dist="38100" dir="2700000" algn="tl">
                  <a:srgbClr val="000000">
                    <a:alpha val="43137"/>
                  </a:srgbClr>
                </a:outerShdw>
              </a:effectLst>
            </a:endParaRPr>
          </a:p>
        </p:txBody>
      </p:sp>
      <p:sp>
        <p:nvSpPr>
          <p:cNvPr id="500739" name="Rectangle 3">
            <a:extLst>
              <a:ext uri="{FF2B5EF4-FFF2-40B4-BE49-F238E27FC236}">
                <a16:creationId xmlns:a16="http://schemas.microsoft.com/office/drawing/2014/main" id="{48DD93EA-E27E-42E3-892E-2F885E6291E4}"/>
              </a:ext>
            </a:extLst>
          </p:cNvPr>
          <p:cNvSpPr>
            <a:spLocks noGrp="1" noChangeArrowheads="1"/>
          </p:cNvSpPr>
          <p:nvPr>
            <p:ph type="body" sz="half" idx="4294967295"/>
          </p:nvPr>
        </p:nvSpPr>
        <p:spPr>
          <a:xfrm>
            <a:off x="-10438" y="1046733"/>
            <a:ext cx="9029700" cy="2271855"/>
          </a:xfrm>
        </p:spPr>
        <p:txBody>
          <a:bodyPr lIns="91432" tIns="45717" rIns="91432" bIns="45717"/>
          <a:lstStyle/>
          <a:p>
            <a:pPr>
              <a:defRPr/>
            </a:pPr>
            <a:r>
              <a:rPr lang="en-US" sz="3400" dirty="0">
                <a:effectLst>
                  <a:outerShdw blurRad="38100" dist="38100" dir="2700000" algn="tl">
                    <a:srgbClr val="000000">
                      <a:alpha val="43137"/>
                    </a:srgbClr>
                  </a:outerShdw>
                </a:effectLst>
              </a:rPr>
              <a:t>USA wilderness status and management needs evaluation</a:t>
            </a:r>
          </a:p>
          <a:p>
            <a:pPr>
              <a:defRPr/>
            </a:pPr>
            <a:r>
              <a:rPr lang="en-US" sz="3400" dirty="0">
                <a:effectLst>
                  <a:outerShdw blurRad="38100" dist="38100" dir="2700000" algn="tl">
                    <a:srgbClr val="000000">
                      <a:alpha val="43137"/>
                    </a:srgbClr>
                  </a:outerShdw>
                </a:effectLst>
              </a:rPr>
              <a:t>Much effort went into wilderness establishment and protection…now need management shift </a:t>
            </a:r>
            <a:br>
              <a:rPr lang="en-US" sz="2900" dirty="0">
                <a:effectLst>
                  <a:outerShdw blurRad="38100" dist="38100" dir="2700000" algn="tl">
                    <a:srgbClr val="000000">
                      <a:alpha val="43137"/>
                    </a:srgbClr>
                  </a:outerShdw>
                </a:effectLst>
              </a:rPr>
            </a:br>
            <a:br>
              <a:rPr lang="en-US" sz="2900" dirty="0"/>
            </a:br>
            <a:endParaRPr lang="en-US" sz="2900" dirty="0"/>
          </a:p>
        </p:txBody>
      </p:sp>
      <p:sp>
        <p:nvSpPr>
          <p:cNvPr id="6" name="Rectangle 3">
            <a:extLst>
              <a:ext uri="{FF2B5EF4-FFF2-40B4-BE49-F238E27FC236}">
                <a16:creationId xmlns:a16="http://schemas.microsoft.com/office/drawing/2014/main" id="{D1E824CE-3D05-4ED6-82C2-749DE13B3B49}"/>
              </a:ext>
            </a:extLst>
          </p:cNvPr>
          <p:cNvSpPr txBox="1">
            <a:spLocks noChangeArrowheads="1"/>
          </p:cNvSpPr>
          <p:nvPr/>
        </p:nvSpPr>
        <p:spPr bwMode="auto">
          <a:xfrm>
            <a:off x="40608" y="3261519"/>
            <a:ext cx="4455192" cy="3626118"/>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400" dirty="0">
                <a:effectLst>
                  <a:outerShdw blurRad="38100" dist="38100" dir="2700000" algn="tl">
                    <a:srgbClr val="000000">
                      <a:alpha val="43137"/>
                    </a:srgbClr>
                  </a:outerShdw>
                </a:effectLst>
              </a:rPr>
              <a:t>Small non-profit groups  stepping into “trail maintenance” gap</a:t>
            </a:r>
          </a:p>
          <a:p>
            <a:pPr>
              <a:defRPr/>
            </a:pPr>
            <a:r>
              <a:rPr lang="en-US" sz="3400" dirty="0">
                <a:effectLst>
                  <a:outerShdw blurRad="38100" dist="38100" dir="2700000" algn="tl">
                    <a:srgbClr val="000000">
                      <a:alpha val="43137"/>
                    </a:srgbClr>
                  </a:outerShdw>
                </a:effectLst>
              </a:rPr>
              <a:t>But long-term comprehensive solution needed</a:t>
            </a:r>
          </a:p>
          <a:p>
            <a:pPr>
              <a:defRPr/>
            </a:pPr>
            <a:endParaRPr lang="en-US" kern="0" dirty="0">
              <a:solidFill>
                <a:srgbClr val="FFFFFF"/>
              </a:solidFill>
            </a:endParaRPr>
          </a:p>
          <a:p>
            <a:pPr eaLnBrk="1" hangingPunct="1">
              <a:lnSpc>
                <a:spcPct val="105000"/>
              </a:lnSpc>
              <a:spcAft>
                <a:spcPct val="20000"/>
              </a:spcAft>
              <a:defRPr/>
            </a:pPr>
            <a:endParaRPr lang="en-US" sz="2900" kern="0" dirty="0">
              <a:solidFill>
                <a:srgbClr val="FFFF00"/>
              </a:solidFill>
            </a:endParaRPr>
          </a:p>
          <a:p>
            <a:pPr eaLnBrk="1" hangingPunct="1">
              <a:lnSpc>
                <a:spcPct val="105000"/>
              </a:lnSpc>
              <a:spcAft>
                <a:spcPct val="20000"/>
              </a:spcAft>
              <a:defRPr/>
            </a:pPr>
            <a:endParaRPr lang="en-US" sz="2700" kern="0" dirty="0"/>
          </a:p>
        </p:txBody>
      </p:sp>
      <p:pic>
        <p:nvPicPr>
          <p:cNvPr id="3" name="Picture 2" descr="A group of people standing next to a person wearing a helmet&#10;&#10;Description automatically generated">
            <a:extLst>
              <a:ext uri="{FF2B5EF4-FFF2-40B4-BE49-F238E27FC236}">
                <a16:creationId xmlns:a16="http://schemas.microsoft.com/office/drawing/2014/main" id="{700D1EDE-9C93-490F-9AAD-9D2E2CFB8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270" y="3420758"/>
            <a:ext cx="4759992" cy="3571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14" name="Text Box 30">
            <a:extLst>
              <a:ext uri="{FF2B5EF4-FFF2-40B4-BE49-F238E27FC236}">
                <a16:creationId xmlns:a16="http://schemas.microsoft.com/office/drawing/2014/main" id="{782D64D0-7B40-4727-BA93-F6DCE490AFF3}"/>
              </a:ext>
            </a:extLst>
          </p:cNvPr>
          <p:cNvSpPr txBox="1">
            <a:spLocks noChangeArrowheads="1"/>
          </p:cNvSpPr>
          <p:nvPr/>
        </p:nvSpPr>
        <p:spPr bwMode="auto">
          <a:xfrm>
            <a:off x="381000" y="6534150"/>
            <a:ext cx="8763000" cy="600075"/>
          </a:xfrm>
          <a:prstGeom prst="rect">
            <a:avLst/>
          </a:prstGeom>
          <a:noFill/>
          <a:ln w="9525" algn="ctr">
            <a:noFill/>
            <a:miter lim="800000"/>
            <a:headEnd/>
            <a:tailEnd/>
          </a:ln>
          <a:effectLst/>
        </p:spPr>
        <p:txBody>
          <a:bodyPr>
            <a:spAutoFit/>
          </a:bodyPr>
          <a:lstStyle/>
          <a:p>
            <a:pPr>
              <a:spcBef>
                <a:spcPct val="50000"/>
              </a:spcBef>
              <a:buClr>
                <a:srgbClr val="FF00FF"/>
              </a:buClr>
              <a:buSzPct val="200000"/>
              <a:buFont typeface="Wingdings" pitchFamily="2" charset="2"/>
              <a:buNone/>
              <a:defRPr/>
            </a:pPr>
            <a:endParaRPr kumimoji="1" lang="en-US" sz="3300" b="1" dirty="0">
              <a:solidFill>
                <a:srgbClr val="FFFFFF"/>
              </a:solidFill>
              <a:effectLst>
                <a:outerShdw blurRad="38100" dist="38100" dir="2700000" algn="tl">
                  <a:srgbClr val="000000"/>
                </a:outerShdw>
              </a:effectLst>
              <a:latin typeface="Swis721 BT" pitchFamily="34" charset="0"/>
            </a:endParaRPr>
          </a:p>
        </p:txBody>
      </p:sp>
      <p:sp>
        <p:nvSpPr>
          <p:cNvPr id="297986" name="Rectangle 2">
            <a:extLst>
              <a:ext uri="{FF2B5EF4-FFF2-40B4-BE49-F238E27FC236}">
                <a16:creationId xmlns:a16="http://schemas.microsoft.com/office/drawing/2014/main" id="{A47AA9C2-802C-47CA-B8E4-8FF27784C8CD}"/>
              </a:ext>
            </a:extLst>
          </p:cNvPr>
          <p:cNvSpPr>
            <a:spLocks noGrp="1" noChangeArrowheads="1"/>
          </p:cNvSpPr>
          <p:nvPr>
            <p:ph type="title" idx="4294967295"/>
          </p:nvPr>
        </p:nvSpPr>
        <p:spPr>
          <a:xfrm>
            <a:off x="685800" y="366713"/>
            <a:ext cx="8369300" cy="1187450"/>
          </a:xfrm>
        </p:spPr>
        <p:txBody>
          <a:bodyPr lIns="91432" tIns="45717" rIns="91432" bIns="45717" anchor="b"/>
          <a:lstStyle/>
          <a:p>
            <a:pPr algn="l" eaLnBrk="1" hangingPunct="1">
              <a:defRPr/>
            </a:pPr>
            <a:r>
              <a:rPr lang="en-US" dirty="0"/>
              <a:t>      Questions/Comments? </a:t>
            </a:r>
            <a:br>
              <a:rPr lang="en-US" dirty="0"/>
            </a:br>
            <a:r>
              <a:rPr lang="en-US" sz="2400" dirty="0"/>
              <a:t> </a:t>
            </a:r>
            <a:endParaRPr lang="en-US" dirty="0"/>
          </a:p>
        </p:txBody>
      </p:sp>
      <p:pic>
        <p:nvPicPr>
          <p:cNvPr id="3" name="Picture 2" descr="A close up of a rock mountain&#10;&#10;Description automatically generated">
            <a:extLst>
              <a:ext uri="{FF2B5EF4-FFF2-40B4-BE49-F238E27FC236}">
                <a16:creationId xmlns:a16="http://schemas.microsoft.com/office/drawing/2014/main" id="{2D280F92-8AD7-4CA2-87D6-4625840ECBD7}"/>
              </a:ext>
            </a:extLst>
          </p:cNvPr>
          <p:cNvPicPr>
            <a:picLocks noChangeAspect="1"/>
          </p:cNvPicPr>
          <p:nvPr/>
        </p:nvPicPr>
        <p:blipFill rotWithShape="1">
          <a:blip r:embed="rId3">
            <a:extLst>
              <a:ext uri="{28A0092B-C50C-407E-A947-70E740481C1C}">
                <a14:useLocalDpi xmlns:a14="http://schemas.microsoft.com/office/drawing/2010/main" val="0"/>
              </a:ext>
            </a:extLst>
          </a:blip>
          <a:srcRect l="5484"/>
          <a:stretch/>
        </p:blipFill>
        <p:spPr>
          <a:xfrm>
            <a:off x="-24695" y="1661319"/>
            <a:ext cx="9193389" cy="54713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ke with a mountain in the background&#10;&#10;Description automatically generated">
            <a:extLst>
              <a:ext uri="{FF2B5EF4-FFF2-40B4-BE49-F238E27FC236}">
                <a16:creationId xmlns:a16="http://schemas.microsoft.com/office/drawing/2014/main" id="{830C318B-987A-4A86-A49F-C4134C5AB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06" y="1409808"/>
            <a:ext cx="4277188" cy="5722830"/>
          </a:xfrm>
          <a:prstGeom prst="rect">
            <a:avLst/>
          </a:prstGeom>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37318"/>
            <a:ext cx="8763000" cy="1340105"/>
          </a:xfrm>
        </p:spPr>
        <p:txBody>
          <a:bodyPr lIns="91432" tIns="45717" rIns="91432" bIns="45717" anchor="b"/>
          <a:lstStyle/>
          <a:p>
            <a:pPr eaLnBrk="1" hangingPunct="1">
              <a:defRPr/>
            </a:pPr>
            <a:r>
              <a:rPr lang="en-US" dirty="0"/>
              <a:t>USA National Wilderness Preservation System</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73703" y="1874838"/>
            <a:ext cx="4876800" cy="52578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803 wilderness areas</a:t>
            </a:r>
          </a:p>
          <a:p>
            <a:pPr>
              <a:defRPr/>
            </a:pPr>
            <a:r>
              <a:rPr lang="en-US" sz="3600" dirty="0">
                <a:effectLst>
                  <a:outerShdw blurRad="38100" dist="38100" dir="2700000" algn="tl">
                    <a:srgbClr val="000000">
                      <a:alpha val="43137"/>
                    </a:srgbClr>
                  </a:outerShdw>
                </a:effectLst>
              </a:rPr>
              <a:t>45 million ha</a:t>
            </a:r>
          </a:p>
          <a:p>
            <a:pPr>
              <a:defRPr/>
            </a:pPr>
            <a:r>
              <a:rPr lang="en-US" sz="3600" dirty="0">
                <a:effectLst>
                  <a:outerShdw blurRad="38100" dist="38100" dir="2700000" algn="tl">
                    <a:srgbClr val="000000">
                      <a:alpha val="43137"/>
                    </a:srgbClr>
                  </a:outerShdw>
                </a:effectLst>
              </a:rPr>
              <a:t>5% of USA</a:t>
            </a:r>
          </a:p>
          <a:p>
            <a:pPr>
              <a:defRPr/>
            </a:pPr>
            <a:r>
              <a:rPr lang="en-US" sz="3600" dirty="0">
                <a:effectLst>
                  <a:outerShdw blurRad="38100" dist="38100" dir="2700000" algn="tl">
                    <a:srgbClr val="000000">
                      <a:alpha val="43137"/>
                    </a:srgbClr>
                  </a:outerShdw>
                </a:effectLst>
              </a:rPr>
              <a:t>Half in Alaska</a:t>
            </a:r>
          </a:p>
          <a:p>
            <a:pPr>
              <a:defRPr/>
            </a:pPr>
            <a:r>
              <a:rPr lang="en-US" sz="3600" dirty="0">
                <a:effectLst>
                  <a:outerShdw blurRad="38100" dist="38100" dir="2700000" algn="tl">
                    <a:srgbClr val="000000">
                      <a:alpha val="43137"/>
                    </a:srgbClr>
                  </a:outerShdw>
                </a:effectLst>
              </a:rPr>
              <a:t>Wilderness within larger protected areas</a:t>
            </a:r>
          </a:p>
          <a:p>
            <a:pPr>
              <a:defRPr/>
            </a:pPr>
            <a:r>
              <a:rPr lang="en-US" sz="3400" dirty="0">
                <a:effectLst>
                  <a:outerShdw blurRad="38100" dist="38100" dir="2700000" algn="tl">
                    <a:srgbClr val="000000">
                      <a:alpha val="43137"/>
                    </a:srgbClr>
                  </a:outerShdw>
                </a:effectLst>
              </a:rPr>
              <a:t>Important &amp; contentious</a:t>
            </a:r>
          </a:p>
          <a:p>
            <a:pPr>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01E5CDC-131F-4846-AB10-92AF1C8A07AE}"/>
              </a:ext>
            </a:extLst>
          </p:cNvPr>
          <p:cNvSpPr txBox="1"/>
          <p:nvPr/>
        </p:nvSpPr>
        <p:spPr>
          <a:xfrm>
            <a:off x="4833706" y="6436142"/>
            <a:ext cx="4277188" cy="523220"/>
          </a:xfrm>
          <a:prstGeom prst="rect">
            <a:avLst/>
          </a:prstGeom>
          <a:no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rPr>
              <a:t>Denali Wilderness, Alaska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down a dirt road&#10;&#10;Description automatically generated">
            <a:extLst>
              <a:ext uri="{FF2B5EF4-FFF2-40B4-BE49-F238E27FC236}">
                <a16:creationId xmlns:a16="http://schemas.microsoft.com/office/drawing/2014/main" id="{148B5B2E-B2B3-4ABA-A98C-5012DF51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464094"/>
            <a:ext cx="4555447" cy="5668543"/>
          </a:xfrm>
          <a:prstGeom prst="rect">
            <a:avLst/>
          </a:prstGeom>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37318"/>
            <a:ext cx="8763000" cy="914401"/>
          </a:xfrm>
        </p:spPr>
        <p:txBody>
          <a:bodyPr lIns="91432" tIns="45717" rIns="91432" bIns="45717" anchor="b"/>
          <a:lstStyle/>
          <a:p>
            <a:pPr eaLnBrk="1" hangingPunct="1">
              <a:defRPr/>
            </a:pPr>
            <a:r>
              <a:rPr lang="en-US" dirty="0"/>
              <a:t>Purpose of Wilderness</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0" y="1343964"/>
            <a:ext cx="4726898" cy="52578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1964 Wilderness Act</a:t>
            </a:r>
          </a:p>
          <a:p>
            <a:pPr>
              <a:defRPr/>
            </a:pPr>
            <a:r>
              <a:rPr lang="en-US" sz="3400" dirty="0">
                <a:effectLst>
                  <a:outerShdw blurRad="38100" dist="38100" dir="2700000" algn="tl">
                    <a:srgbClr val="000000">
                      <a:alpha val="43137"/>
                    </a:srgbClr>
                  </a:outerShdw>
                </a:effectLst>
              </a:rPr>
              <a:t>Surprising purpose: …“</a:t>
            </a:r>
            <a:r>
              <a:rPr lang="en-US" sz="3400" u="sng" dirty="0">
                <a:solidFill>
                  <a:srgbClr val="FFFF99"/>
                </a:solidFill>
                <a:effectLst>
                  <a:outerShdw blurRad="38100" dist="38100" dir="2700000" algn="tl">
                    <a:srgbClr val="000000">
                      <a:alpha val="43137"/>
                    </a:srgbClr>
                  </a:outerShdw>
                </a:effectLst>
              </a:rPr>
              <a:t>use and enjoyment of American people</a:t>
            </a:r>
            <a:r>
              <a:rPr lang="en-US" sz="3400" dirty="0">
                <a:effectLst>
                  <a:outerShdw blurRad="38100" dist="38100" dir="2700000" algn="tl">
                    <a:srgbClr val="000000">
                      <a:alpha val="43137"/>
                    </a:srgbClr>
                  </a:outerShdw>
                </a:effectLst>
              </a:rPr>
              <a:t> in such a manner as will leave them unimpaired”…</a:t>
            </a:r>
          </a:p>
          <a:p>
            <a:pPr>
              <a:defRPr/>
            </a:pPr>
            <a:r>
              <a:rPr lang="en-US" sz="3400" dirty="0">
                <a:effectLst>
                  <a:outerShdw blurRad="38100" dist="38100" dir="2700000" algn="tl">
                    <a:srgbClr val="000000">
                      <a:alpha val="43137"/>
                    </a:srgbClr>
                  </a:outerShdw>
                </a:effectLst>
              </a:rPr>
              <a:t>Tension: wilderness experience &amp; char</a:t>
            </a:r>
            <a:r>
              <a:rPr lang="en-US" sz="3600" dirty="0">
                <a:effectLst>
                  <a:outerShdw blurRad="38100" dist="38100" dir="2700000" algn="tl">
                    <a:srgbClr val="000000">
                      <a:alpha val="43137"/>
                    </a:srgbClr>
                  </a:outerShdw>
                </a:effectLst>
              </a:rPr>
              <a:t>acter </a:t>
            </a: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01E5CDC-131F-4846-AB10-92AF1C8A07AE}"/>
              </a:ext>
            </a:extLst>
          </p:cNvPr>
          <p:cNvSpPr txBox="1"/>
          <p:nvPr/>
        </p:nvSpPr>
        <p:spPr>
          <a:xfrm>
            <a:off x="4558905" y="6624807"/>
            <a:ext cx="4601648" cy="507831"/>
          </a:xfrm>
          <a:prstGeom prst="rect">
            <a:avLst/>
          </a:prstGeom>
          <a:noFill/>
        </p:spPr>
        <p:txBody>
          <a:bodyPr wrap="square" rtlCol="0">
            <a:spAutoFit/>
          </a:bodyPr>
          <a:lstStyle/>
          <a:p>
            <a:pPr algn="ctr"/>
            <a:r>
              <a:rPr lang="en-US" sz="2700" dirty="0">
                <a:solidFill>
                  <a:srgbClr val="FFFF99"/>
                </a:solidFill>
                <a:effectLst>
                  <a:outerShdw blurRad="38100" dist="38100" dir="2700000" algn="tl">
                    <a:srgbClr val="000000">
                      <a:alpha val="43137"/>
                    </a:srgbClr>
                  </a:outerShdw>
                </a:effectLst>
              </a:rPr>
              <a:t>Mazatzal Wilderness, Arizona</a:t>
            </a:r>
          </a:p>
        </p:txBody>
      </p:sp>
    </p:spTree>
    <p:extLst>
      <p:ext uri="{BB962C8B-B14F-4D97-AF65-F5344CB8AC3E}">
        <p14:creationId xmlns:p14="http://schemas.microsoft.com/office/powerpoint/2010/main" val="154876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tree with a mountain in the background&#10;&#10;Description automatically generated">
            <a:extLst>
              <a:ext uri="{FF2B5EF4-FFF2-40B4-BE49-F238E27FC236}">
                <a16:creationId xmlns:a16="http://schemas.microsoft.com/office/drawing/2014/main" id="{0087B623-69E5-457C-AFD7-5CBCF20D28E8}"/>
              </a:ext>
            </a:extLst>
          </p:cNvPr>
          <p:cNvPicPr>
            <a:picLocks noChangeAspect="1"/>
          </p:cNvPicPr>
          <p:nvPr/>
        </p:nvPicPr>
        <p:blipFill rotWithShape="1">
          <a:blip r:embed="rId3">
            <a:extLst>
              <a:ext uri="{28A0092B-C50C-407E-A947-70E740481C1C}">
                <a14:useLocalDpi xmlns:a14="http://schemas.microsoft.com/office/drawing/2010/main" val="0"/>
              </a:ext>
            </a:extLst>
          </a:blip>
          <a:srcRect t="10092" b="12701"/>
          <a:stretch/>
        </p:blipFill>
        <p:spPr>
          <a:xfrm>
            <a:off x="4868039" y="1472026"/>
            <a:ext cx="4264479" cy="5668495"/>
          </a:xfrm>
          <a:prstGeom prst="rect">
            <a:avLst/>
          </a:prstGeom>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37318"/>
            <a:ext cx="8763000" cy="914401"/>
          </a:xfrm>
        </p:spPr>
        <p:txBody>
          <a:bodyPr lIns="91432" tIns="45717" rIns="91432" bIns="45717" anchor="b"/>
          <a:lstStyle/>
          <a:p>
            <a:pPr eaLnBrk="1" hangingPunct="1">
              <a:defRPr/>
            </a:pPr>
            <a:r>
              <a:rPr lang="en-US" dirty="0"/>
              <a:t>Definition of Wilderness</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92536" y="1483604"/>
            <a:ext cx="4726898" cy="52578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“A wilderness…is an area…untrammeled by man, where man himself is a visitor who does not remain”</a:t>
            </a:r>
          </a:p>
          <a:p>
            <a:pPr>
              <a:defRPr/>
            </a:pPr>
            <a:r>
              <a:rPr lang="en-US" sz="3600" dirty="0">
                <a:effectLst>
                  <a:outerShdw blurRad="38100" dist="38100" dir="2700000" algn="tl">
                    <a:srgbClr val="000000">
                      <a:alpha val="43137"/>
                    </a:srgbClr>
                  </a:outerShdw>
                </a:effectLst>
              </a:rPr>
              <a:t>Humans not dominant  yet managed for people</a:t>
            </a:r>
          </a:p>
          <a:p>
            <a:pPr>
              <a:defRPr/>
            </a:pPr>
            <a:r>
              <a:rPr lang="en-US" sz="3600" dirty="0">
                <a:effectLst>
                  <a:outerShdw blurRad="38100" dist="38100" dir="2700000" algn="tl">
                    <a:srgbClr val="000000">
                      <a:alpha val="43137"/>
                    </a:srgbClr>
                  </a:outerShdw>
                </a:effectLst>
              </a:rPr>
              <a:t>Result: </a:t>
            </a:r>
            <a:r>
              <a:rPr lang="en-US" sz="3600" dirty="0">
                <a:solidFill>
                  <a:srgbClr val="FFFF99"/>
                </a:solidFill>
                <a:effectLst>
                  <a:outerShdw blurRad="38100" dist="38100" dir="2700000" algn="tl">
                    <a:srgbClr val="000000">
                      <a:alpha val="43137"/>
                    </a:srgbClr>
                  </a:outerShdw>
                </a:effectLst>
              </a:rPr>
              <a:t>confusion!</a:t>
            </a: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01E5CDC-131F-4846-AB10-92AF1C8A07AE}"/>
              </a:ext>
            </a:extLst>
          </p:cNvPr>
          <p:cNvSpPr txBox="1"/>
          <p:nvPr/>
        </p:nvSpPr>
        <p:spPr>
          <a:xfrm>
            <a:off x="4868039" y="6071990"/>
            <a:ext cx="4313084" cy="1338828"/>
          </a:xfrm>
          <a:prstGeom prst="rect">
            <a:avLst/>
          </a:prstGeom>
          <a:noFill/>
        </p:spPr>
        <p:txBody>
          <a:bodyPr wrap="square" rtlCol="0">
            <a:spAutoFit/>
          </a:bodyPr>
          <a:lstStyle/>
          <a:p>
            <a:pPr algn="ctr"/>
            <a:r>
              <a:rPr lang="en-US" sz="2700" dirty="0">
                <a:solidFill>
                  <a:srgbClr val="FFFF99"/>
                </a:solidFill>
                <a:effectLst>
                  <a:outerShdw blurRad="38100" dist="38100" dir="2700000" algn="tl">
                    <a:srgbClr val="000000">
                      <a:alpha val="43137"/>
                    </a:srgbClr>
                  </a:outerShdw>
                </a:effectLst>
              </a:rPr>
              <a:t>Shenandoah Wilderness, Virginia</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40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C01D92-F45D-4569-83CB-B9172A6C2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363" y="4013727"/>
            <a:ext cx="4195709" cy="2996935"/>
          </a:xfrm>
          <a:prstGeom prst="rect">
            <a:avLst/>
          </a:prstGeom>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We’ve Always Gone to Wilderness</a:t>
            </a:r>
          </a:p>
        </p:txBody>
      </p:sp>
      <p:sp>
        <p:nvSpPr>
          <p:cNvPr id="4" name="TextBox 3">
            <a:extLst>
              <a:ext uri="{FF2B5EF4-FFF2-40B4-BE49-F238E27FC236}">
                <a16:creationId xmlns:a16="http://schemas.microsoft.com/office/drawing/2014/main" id="{201E5CDC-131F-4846-AB10-92AF1C8A07AE}"/>
              </a:ext>
            </a:extLst>
          </p:cNvPr>
          <p:cNvSpPr txBox="1"/>
          <p:nvPr/>
        </p:nvSpPr>
        <p:spPr>
          <a:xfrm>
            <a:off x="4655944" y="6588841"/>
            <a:ext cx="4304323"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Shenandoah Wilderness, Virginia</a:t>
            </a:r>
          </a:p>
          <a:p>
            <a:pPr algn="ctr"/>
            <a:endParaRPr lang="en-US" sz="2700" dirty="0">
              <a:solidFill>
                <a:srgbClr val="FFFF99"/>
              </a:solidFill>
              <a:effectLst>
                <a:outerShdw blurRad="38100" dist="38100" dir="2700000" algn="tl">
                  <a:srgbClr val="000000">
                    <a:alpha val="43137"/>
                  </a:srgbClr>
                </a:outerShdw>
              </a:effectLst>
            </a:endParaRPr>
          </a:p>
        </p:txBody>
      </p:sp>
      <p:pic>
        <p:nvPicPr>
          <p:cNvPr id="3" name="Picture 2" descr="A picture containing person, grass, outdoor, man&#10;&#10;Description automatically generated">
            <a:extLst>
              <a:ext uri="{FF2B5EF4-FFF2-40B4-BE49-F238E27FC236}">
                <a16:creationId xmlns:a16="http://schemas.microsoft.com/office/drawing/2014/main" id="{78B34E01-6E83-4CA6-A7DF-D93FDF43F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363" y="925086"/>
            <a:ext cx="4153137"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person standing on a rocky hill&#10;&#10;Description automatically generated">
            <a:extLst>
              <a:ext uri="{FF2B5EF4-FFF2-40B4-BE49-F238E27FC236}">
                <a16:creationId xmlns:a16="http://schemas.microsoft.com/office/drawing/2014/main" id="{FE79565E-DBCF-4460-B965-3CD753B49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48" y="4010802"/>
            <a:ext cx="4191000" cy="2993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person standing in front of a mountain&#10;&#10;Description automatically generated">
            <a:extLst>
              <a:ext uri="{FF2B5EF4-FFF2-40B4-BE49-F238E27FC236}">
                <a16:creationId xmlns:a16="http://schemas.microsoft.com/office/drawing/2014/main" id="{ACDCC643-D195-4EB0-8A75-BA9F067D8A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68" y="869693"/>
            <a:ext cx="4227361" cy="3018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E0ED2135-13CF-4DE5-BF33-6FA630D9093A}"/>
              </a:ext>
            </a:extLst>
          </p:cNvPr>
          <p:cNvSpPr txBox="1"/>
          <p:nvPr/>
        </p:nvSpPr>
        <p:spPr>
          <a:xfrm>
            <a:off x="-4175" y="3438875"/>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Superstition Wilderness, Arizona</a:t>
            </a:r>
          </a:p>
          <a:p>
            <a:pPr algn="ct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30271" y="6581180"/>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Uinta Wilderness, Utah</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4306844" y="3464836"/>
            <a:ext cx="4886174"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Bryce Canyon Wilderness, Utah</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09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56716"/>
            <a:ext cx="8763000" cy="914401"/>
          </a:xfrm>
        </p:spPr>
        <p:txBody>
          <a:bodyPr lIns="91432" tIns="45717" rIns="91432" bIns="45717" anchor="b"/>
          <a:lstStyle/>
          <a:p>
            <a:pPr eaLnBrk="1" hangingPunct="1">
              <a:defRPr/>
            </a:pPr>
            <a:r>
              <a:rPr lang="en-US" dirty="0"/>
              <a:t>2014, Went to Wilderness Fulltime</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21840" y="1508919"/>
            <a:ext cx="4935387" cy="52578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Institutional barriers ended our natural resource careers</a:t>
            </a:r>
          </a:p>
          <a:p>
            <a:pPr>
              <a:defRPr/>
            </a:pPr>
            <a:r>
              <a:rPr lang="en-US" sz="3600" dirty="0">
                <a:effectLst>
                  <a:outerShdw blurRad="38100" dist="38100" dir="2700000" algn="tl">
                    <a:srgbClr val="000000">
                      <a:alpha val="43137"/>
                    </a:srgbClr>
                  </a:outerShdw>
                </a:effectLst>
              </a:rPr>
              <a:t>Cindy: journalist/ </a:t>
            </a:r>
            <a:r>
              <a:rPr lang="en-US" sz="3600" dirty="0" err="1">
                <a:effectLst>
                  <a:outerShdw blurRad="38100" dist="38100" dir="2700000" algn="tl">
                    <a:srgbClr val="000000">
                      <a:alpha val="43137"/>
                    </a:srgbClr>
                  </a:outerShdw>
                </a:effectLst>
              </a:rPr>
              <a:t>pr</a:t>
            </a:r>
            <a:r>
              <a:rPr lang="en-US" sz="3600" dirty="0">
                <a:effectLst>
                  <a:outerShdw blurRad="38100" dist="38100" dir="2700000" algn="tl">
                    <a:srgbClr val="000000">
                      <a:alpha val="43137"/>
                    </a:srgbClr>
                  </a:outerShdw>
                </a:effectLst>
              </a:rPr>
              <a:t>/ policy / District Ranger</a:t>
            </a:r>
          </a:p>
          <a:p>
            <a:pPr>
              <a:defRPr/>
            </a:pPr>
            <a:r>
              <a:rPr lang="en-US" sz="3600" dirty="0">
                <a:effectLst>
                  <a:outerShdw blurRad="38100" dist="38100" dir="2700000" algn="tl">
                    <a:srgbClr val="000000">
                      <a:alpha val="43137"/>
                    </a:srgbClr>
                  </a:outerShdw>
                </a:effectLst>
              </a:rPr>
              <a:t>David: forestry scientist</a:t>
            </a:r>
          </a:p>
          <a:p>
            <a:pPr>
              <a:defRPr/>
            </a:pPr>
            <a:r>
              <a:rPr lang="en-US" sz="3600" dirty="0">
                <a:effectLst>
                  <a:outerShdw blurRad="38100" dist="38100" dir="2700000" algn="tl">
                    <a:srgbClr val="000000">
                      <a:alpha val="43137"/>
                    </a:srgbClr>
                  </a:outerShdw>
                </a:effectLst>
              </a:rPr>
              <a:t>Nothing could stop us “going to wilderness”</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A1827242-6E27-4175-BE92-C858A1842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26" y="1020171"/>
            <a:ext cx="3981634" cy="2878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635BC41-B329-4702-8F34-0D405AF06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526" y="3996776"/>
            <a:ext cx="4000500" cy="3101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942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559C1598-575B-48F3-B97D-0AB7D0CD2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983" y="4034749"/>
            <a:ext cx="4207586" cy="3004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large waterfall over some water&#10;&#10;Description automatically generated">
            <a:extLst>
              <a:ext uri="{FF2B5EF4-FFF2-40B4-BE49-F238E27FC236}">
                <a16:creationId xmlns:a16="http://schemas.microsoft.com/office/drawing/2014/main" id="{A6FDF379-92C8-461A-96DF-5A0E4AB9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07" y="4034749"/>
            <a:ext cx="4207587" cy="3004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tree in the middle of a forest&#10;&#10;Description automatically generated">
            <a:extLst>
              <a:ext uri="{FF2B5EF4-FFF2-40B4-BE49-F238E27FC236}">
                <a16:creationId xmlns:a16="http://schemas.microsoft.com/office/drawing/2014/main" id="{3A7BCFB8-9EC0-4372-9B11-F8DDEB792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77" y="889442"/>
            <a:ext cx="4202966" cy="3002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erson standing next to a tree&#10;&#10;Description automatically generated">
            <a:extLst>
              <a:ext uri="{FF2B5EF4-FFF2-40B4-BE49-F238E27FC236}">
                <a16:creationId xmlns:a16="http://schemas.microsoft.com/office/drawing/2014/main" id="{778DBF3E-5797-467A-96A9-400F329644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27" y="856511"/>
            <a:ext cx="4150798" cy="2965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Started with Virginia Wilderness</a:t>
            </a:r>
          </a:p>
        </p:txBody>
      </p:sp>
      <p:sp>
        <p:nvSpPr>
          <p:cNvPr id="4" name="TextBox 3">
            <a:extLst>
              <a:ext uri="{FF2B5EF4-FFF2-40B4-BE49-F238E27FC236}">
                <a16:creationId xmlns:a16="http://schemas.microsoft.com/office/drawing/2014/main" id="{201E5CDC-131F-4846-AB10-92AF1C8A07AE}"/>
              </a:ext>
            </a:extLst>
          </p:cNvPr>
          <p:cNvSpPr txBox="1"/>
          <p:nvPr/>
        </p:nvSpPr>
        <p:spPr>
          <a:xfrm>
            <a:off x="4803143" y="6242626"/>
            <a:ext cx="4304323" cy="1184940"/>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Cumberland Island Wilderness, </a:t>
            </a:r>
            <a:r>
              <a:rPr lang="en-US" sz="2200" dirty="0" err="1">
                <a:solidFill>
                  <a:srgbClr val="FFFF99"/>
                </a:solidFill>
                <a:effectLst>
                  <a:outerShdw blurRad="38100" dist="38100" dir="2700000" algn="tl">
                    <a:srgbClr val="000000">
                      <a:alpha val="43137"/>
                    </a:srgbClr>
                  </a:outerShdw>
                </a:effectLst>
                <a:highlight>
                  <a:srgbClr val="808080"/>
                </a:highlight>
              </a:rPr>
              <a:t>Gerogia</a:t>
            </a:r>
            <a:endParaRPr lang="en-US" sz="2200" dirty="0">
              <a:solidFill>
                <a:srgbClr val="FFFF99"/>
              </a:solidFill>
              <a:effectLst>
                <a:outerShdw blurRad="38100" dist="38100" dir="2700000" algn="tl">
                  <a:srgbClr val="000000">
                    <a:alpha val="43137"/>
                  </a:srgbClr>
                </a:outerShdw>
              </a:effectLst>
              <a:highlight>
                <a:srgbClr val="808080"/>
              </a:highlight>
            </a:endParaRPr>
          </a:p>
          <a:p>
            <a:pPr algn="ctr"/>
            <a:endParaRPr lang="en-US" sz="2700" dirty="0">
              <a:solidFill>
                <a:srgbClr val="FFFF99"/>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ED2135-13CF-4DE5-BF33-6FA630D9093A}"/>
              </a:ext>
            </a:extLst>
          </p:cNvPr>
          <p:cNvSpPr txBox="1"/>
          <p:nvPr/>
        </p:nvSpPr>
        <p:spPr>
          <a:xfrm>
            <a:off x="7080" y="3395063"/>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Stone Mountain Wilderness</a:t>
            </a:r>
          </a:p>
          <a:p>
            <a:pPr algn="ct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0" y="6508710"/>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Shenandoah Wilderness</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4268264" y="3469034"/>
            <a:ext cx="4886174" cy="846386"/>
          </a:xfrm>
          <a:prstGeom prst="rect">
            <a:avLst/>
          </a:prstGeom>
          <a:noFill/>
        </p:spPr>
        <p:txBody>
          <a:bodyPr wrap="square" rtlCol="0">
            <a:spAutoFit/>
          </a:bodyPr>
          <a:lstStyle/>
          <a:p>
            <a:pPr algn="ctr"/>
            <a:r>
              <a:rPr lang="en-US" sz="2200" dirty="0" err="1">
                <a:solidFill>
                  <a:srgbClr val="FFFF99"/>
                </a:solidFill>
                <a:effectLst>
                  <a:outerShdw blurRad="38100" dist="38100" dir="2700000" algn="tl">
                    <a:srgbClr val="000000">
                      <a:alpha val="43137"/>
                    </a:srgbClr>
                  </a:outerShdw>
                </a:effectLst>
                <a:highlight>
                  <a:srgbClr val="777777"/>
                </a:highlight>
              </a:rPr>
              <a:t>Barbours</a:t>
            </a:r>
            <a:r>
              <a:rPr lang="en-US" sz="2200" dirty="0">
                <a:solidFill>
                  <a:srgbClr val="FFFF99"/>
                </a:solidFill>
                <a:effectLst>
                  <a:outerShdw blurRad="38100" dist="38100" dir="2700000" algn="tl">
                    <a:srgbClr val="000000">
                      <a:alpha val="43137"/>
                    </a:srgbClr>
                  </a:outerShdw>
                </a:effectLst>
                <a:highlight>
                  <a:srgbClr val="777777"/>
                </a:highlight>
              </a:rPr>
              <a:t> Creek Wilderness</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588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anyon with a mountain in the background&#10;&#10;Description automatically generated">
            <a:extLst>
              <a:ext uri="{FF2B5EF4-FFF2-40B4-BE49-F238E27FC236}">
                <a16:creationId xmlns:a16="http://schemas.microsoft.com/office/drawing/2014/main" id="{9EA0A7AE-A2B6-4E29-802E-F884D78D494A}"/>
              </a:ext>
            </a:extLst>
          </p:cNvPr>
          <p:cNvPicPr>
            <a:picLocks noChangeAspect="1"/>
          </p:cNvPicPr>
          <p:nvPr/>
        </p:nvPicPr>
        <p:blipFill rotWithShape="1">
          <a:blip r:embed="rId3">
            <a:extLst>
              <a:ext uri="{28A0092B-C50C-407E-A947-70E740481C1C}">
                <a14:useLocalDpi xmlns:a14="http://schemas.microsoft.com/office/drawing/2010/main" val="0"/>
              </a:ext>
            </a:extLst>
          </a:blip>
          <a:srcRect l="4845"/>
          <a:stretch/>
        </p:blipFill>
        <p:spPr>
          <a:xfrm>
            <a:off x="4753369" y="3933062"/>
            <a:ext cx="4244995" cy="3008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A person standing in front of a tree&#10;&#10;Description automatically generated">
            <a:extLst>
              <a:ext uri="{FF2B5EF4-FFF2-40B4-BE49-F238E27FC236}">
                <a16:creationId xmlns:a16="http://schemas.microsoft.com/office/drawing/2014/main" id="{1F9E8ABF-BCE3-4C0E-90A4-3ADDD9F79EC3}"/>
              </a:ext>
            </a:extLst>
          </p:cNvPr>
          <p:cNvPicPr>
            <a:picLocks noChangeAspect="1"/>
          </p:cNvPicPr>
          <p:nvPr/>
        </p:nvPicPr>
        <p:blipFill rotWithShape="1">
          <a:blip r:embed="rId4">
            <a:extLst>
              <a:ext uri="{28A0092B-C50C-407E-A947-70E740481C1C}">
                <a14:useLocalDpi xmlns:a14="http://schemas.microsoft.com/office/drawing/2010/main" val="0"/>
              </a:ext>
            </a:extLst>
          </a:blip>
          <a:srcRect t="-1" r="10781" b="2890"/>
          <a:stretch/>
        </p:blipFill>
        <p:spPr>
          <a:xfrm>
            <a:off x="248584" y="3909688"/>
            <a:ext cx="4326258" cy="3008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person standing in front of a mountain&#10;&#10;Description automatically generated">
            <a:extLst>
              <a:ext uri="{FF2B5EF4-FFF2-40B4-BE49-F238E27FC236}">
                <a16:creationId xmlns:a16="http://schemas.microsoft.com/office/drawing/2014/main" id="{AD472514-2F05-4E17-B5C7-295210AA8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904" y="779554"/>
            <a:ext cx="4213275" cy="3008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large mountain in the background&#10;&#10;Description automatically generated">
            <a:extLst>
              <a:ext uri="{FF2B5EF4-FFF2-40B4-BE49-F238E27FC236}">
                <a16:creationId xmlns:a16="http://schemas.microsoft.com/office/drawing/2014/main" id="{32F34504-04E3-40E0-941B-45BCBD8876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06" y="724532"/>
            <a:ext cx="4261536" cy="3043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Have Visited 60 Wilderness Areas</a:t>
            </a:r>
          </a:p>
        </p:txBody>
      </p:sp>
      <p:sp>
        <p:nvSpPr>
          <p:cNvPr id="4" name="TextBox 3">
            <a:extLst>
              <a:ext uri="{FF2B5EF4-FFF2-40B4-BE49-F238E27FC236}">
                <a16:creationId xmlns:a16="http://schemas.microsoft.com/office/drawing/2014/main" id="{201E5CDC-131F-4846-AB10-92AF1C8A07AE}"/>
              </a:ext>
            </a:extLst>
          </p:cNvPr>
          <p:cNvSpPr txBox="1"/>
          <p:nvPr/>
        </p:nvSpPr>
        <p:spPr>
          <a:xfrm>
            <a:off x="4667009" y="6530591"/>
            <a:ext cx="4304323"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Frank Church Wilderness, Idaho</a:t>
            </a:r>
          </a:p>
          <a:p>
            <a:pPr algn="ctr"/>
            <a:endParaRPr lang="en-US" sz="2700" dirty="0">
              <a:solidFill>
                <a:srgbClr val="FFFF99"/>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ED2135-13CF-4DE5-BF33-6FA630D9093A}"/>
              </a:ext>
            </a:extLst>
          </p:cNvPr>
          <p:cNvSpPr txBox="1"/>
          <p:nvPr/>
        </p:nvSpPr>
        <p:spPr>
          <a:xfrm>
            <a:off x="31315" y="3369872"/>
            <a:ext cx="4875148"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Sequoia-Kings Canyon Wilderness, CA</a:t>
            </a:r>
          </a:p>
          <a:p>
            <a:pPr algn="ct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30271" y="6581180"/>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Organ Pipe Cactus Wilderness, AZ</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4699379" y="3344577"/>
            <a:ext cx="4304324"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Chiricahua Wilderness, Arizona</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89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80715" y="0"/>
            <a:ext cx="8763000" cy="914401"/>
          </a:xfrm>
        </p:spPr>
        <p:txBody>
          <a:bodyPr lIns="91432" tIns="45717" rIns="91432" bIns="45717" anchor="b"/>
          <a:lstStyle/>
          <a:p>
            <a:pPr eaLnBrk="1" hangingPunct="1">
              <a:defRPr/>
            </a:pPr>
            <a:r>
              <a:rPr lang="en-US" dirty="0"/>
              <a:t>Why Go to Wilderness?</a:t>
            </a:r>
          </a:p>
        </p:txBody>
      </p:sp>
      <p:pic>
        <p:nvPicPr>
          <p:cNvPr id="4" name="Picture 3" descr="A picture containing food, sitting, table, pizza&#10;&#10;Description automatically generated">
            <a:extLst>
              <a:ext uri="{FF2B5EF4-FFF2-40B4-BE49-F238E27FC236}">
                <a16:creationId xmlns:a16="http://schemas.microsoft.com/office/drawing/2014/main" id="{8B5CC58B-BAF8-4AEA-8F34-F2FB78A55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115" y="3215721"/>
            <a:ext cx="5000885" cy="3916917"/>
          </a:xfrm>
          <a:prstGeom prst="rect">
            <a:avLst/>
          </a:prstGeom>
        </p:spPr>
      </p:pic>
      <p:sp>
        <p:nvSpPr>
          <p:cNvPr id="10" name="Rectangle 3">
            <a:extLst>
              <a:ext uri="{FF2B5EF4-FFF2-40B4-BE49-F238E27FC236}">
                <a16:creationId xmlns:a16="http://schemas.microsoft.com/office/drawing/2014/main" id="{1C3BDAD0-C90E-4312-941C-7BE733BBF061}"/>
              </a:ext>
            </a:extLst>
          </p:cNvPr>
          <p:cNvSpPr txBox="1">
            <a:spLocks noChangeArrowheads="1"/>
          </p:cNvSpPr>
          <p:nvPr/>
        </p:nvSpPr>
        <p:spPr bwMode="auto">
          <a:xfrm>
            <a:off x="57542" y="1022557"/>
            <a:ext cx="8839200" cy="2042319"/>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Beauty and power of natural world</a:t>
            </a:r>
          </a:p>
          <a:p>
            <a:pPr>
              <a:defRPr/>
            </a:pPr>
            <a:r>
              <a:rPr lang="en-US" sz="3600" dirty="0">
                <a:effectLst>
                  <a:outerShdw blurRad="38100" dist="38100" dir="2700000" algn="tl">
                    <a:srgbClr val="000000">
                      <a:alpha val="43137"/>
                    </a:srgbClr>
                  </a:outerShdw>
                </a:effectLst>
              </a:rPr>
              <a:t>Feeling “complete” </a:t>
            </a:r>
          </a:p>
          <a:p>
            <a:pPr>
              <a:defRPr/>
            </a:pPr>
            <a:r>
              <a:rPr lang="en-US" sz="3600" dirty="0">
                <a:effectLst>
                  <a:outerShdw blurRad="38100" dist="38100" dir="2700000" algn="tl">
                    <a:srgbClr val="000000">
                      <a:alpha val="43137"/>
                    </a:srgbClr>
                  </a:outerShdw>
                </a:effectLst>
              </a:rPr>
              <a:t>Relief from demands of culture</a:t>
            </a:r>
          </a:p>
          <a:p>
            <a:pPr marL="0" indent="0">
              <a:buNone/>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40840" y="2953588"/>
            <a:ext cx="4150160" cy="3618511"/>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“Forest bathing”</a:t>
            </a:r>
          </a:p>
          <a:p>
            <a:pPr>
              <a:defRPr/>
            </a:pPr>
            <a:r>
              <a:rPr lang="en-US" sz="3600" dirty="0">
                <a:effectLst>
                  <a:outerShdw blurRad="38100" dist="38100" dir="2700000" algn="tl">
                    <a:srgbClr val="000000">
                      <a:alpha val="43137"/>
                    </a:srgbClr>
                  </a:outerShdw>
                </a:effectLst>
              </a:rPr>
              <a:t>Wilderness therapy</a:t>
            </a:r>
          </a:p>
          <a:p>
            <a:pPr>
              <a:defRPr/>
            </a:pPr>
            <a:r>
              <a:rPr lang="en-US" sz="3600" dirty="0">
                <a:effectLst>
                  <a:outerShdw blurRad="38100" dist="38100" dir="2700000" algn="tl">
                    <a:srgbClr val="000000">
                      <a:alpha val="43137"/>
                    </a:srgbClr>
                  </a:outerShdw>
                </a:effectLst>
              </a:rPr>
              <a:t>Doctor’s orders!</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1030" name="Picture 6" descr="Image result for clip art doctor bag">
            <a:extLst>
              <a:ext uri="{FF2B5EF4-FFF2-40B4-BE49-F238E27FC236}">
                <a16:creationId xmlns:a16="http://schemas.microsoft.com/office/drawing/2014/main" id="{E2E7F21D-F1D0-468C-B70C-8888F8EC0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10246"/>
            <a:ext cx="16383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35607"/>
      </p:ext>
    </p:extLst>
  </p:cSld>
  <p:clrMapOvr>
    <a:masterClrMapping/>
  </p:clrMapOvr>
</p:sld>
</file>

<file path=ppt/theme/theme1.xml><?xml version="1.0" encoding="utf-8"?>
<a:theme xmlns:a="http://schemas.openxmlformats.org/drawingml/2006/main" name="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rgbClr val="000000"/>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rgbClr val="000000"/>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53672</TotalTime>
  <Words>2374</Words>
  <Application>Microsoft Office PowerPoint</Application>
  <PresentationFormat>Custom</PresentationFormat>
  <Paragraphs>204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Swis721 BT</vt:lpstr>
      <vt:lpstr>Symbol</vt:lpstr>
      <vt:lpstr>Tahoma</vt:lpstr>
      <vt:lpstr>Times New Roman</vt:lpstr>
      <vt:lpstr>Wingdings</vt:lpstr>
      <vt:lpstr>Textured</vt:lpstr>
      <vt:lpstr>WILDERNESS:   Why we go,   What we see, Where it’s headed</vt:lpstr>
      <vt:lpstr>USA National Wilderness Preservation System</vt:lpstr>
      <vt:lpstr>Purpose of Wilderness</vt:lpstr>
      <vt:lpstr>Definition of Wilderness</vt:lpstr>
      <vt:lpstr>We’ve Always Gone to Wilderness</vt:lpstr>
      <vt:lpstr>2014, Went to Wilderness Fulltime</vt:lpstr>
      <vt:lpstr>Started with Virginia Wilderness</vt:lpstr>
      <vt:lpstr>Have Visited 60 Wilderness Areas</vt:lpstr>
      <vt:lpstr>Why Go to Wilderness?</vt:lpstr>
      <vt:lpstr>Wilderness a Spiritual Experience?</vt:lpstr>
      <vt:lpstr>Shocking Finding From 320 days &amp; 3,500 miles hiking wilderness</vt:lpstr>
      <vt:lpstr>What happened?</vt:lpstr>
      <vt:lpstr>Distracted “Wilderness” Agencies</vt:lpstr>
      <vt:lpstr>Fire and Fuels Distraction</vt:lpstr>
      <vt:lpstr>Wilderness Purpose Confusion </vt:lpstr>
      <vt:lpstr>   Is New Approach Needed?</vt:lpstr>
      <vt:lpstr>      Questions/Comments?   </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Photo</dc:title>
  <dc:creator>David C. Chojnacky</dc:creator>
  <cp:lastModifiedBy>David C Chojnacky</cp:lastModifiedBy>
  <cp:revision>1792</cp:revision>
  <cp:lastPrinted>2020-02-20T23:27:12Z</cp:lastPrinted>
  <dcterms:created xsi:type="dcterms:W3CDTF">1999-07-12T15:42:37Z</dcterms:created>
  <dcterms:modified xsi:type="dcterms:W3CDTF">2022-07-18T02:45:13Z</dcterms:modified>
</cp:coreProperties>
</file>